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10" r:id="rId2"/>
    <p:sldMasterId id="2147483724" r:id="rId3"/>
    <p:sldMasterId id="2147483773" r:id="rId4"/>
    <p:sldMasterId id="2147483790" r:id="rId5"/>
    <p:sldMasterId id="2147483802" r:id="rId6"/>
    <p:sldMasterId id="2147483809" r:id="rId7"/>
    <p:sldMasterId id="2147483819" r:id="rId8"/>
  </p:sldMasterIdLst>
  <p:notesMasterIdLst>
    <p:notesMasterId r:id="rId53"/>
  </p:notesMasterIdLst>
  <p:handoutMasterIdLst>
    <p:handoutMasterId r:id="rId54"/>
  </p:handoutMasterIdLst>
  <p:sldIdLst>
    <p:sldId id="2215" r:id="rId9"/>
    <p:sldId id="2216" r:id="rId10"/>
    <p:sldId id="2217" r:id="rId11"/>
    <p:sldId id="2218" r:id="rId12"/>
    <p:sldId id="2221" r:id="rId13"/>
    <p:sldId id="2222" r:id="rId14"/>
    <p:sldId id="2178" r:id="rId15"/>
    <p:sldId id="1828" r:id="rId16"/>
    <p:sldId id="2176" r:id="rId17"/>
    <p:sldId id="1835" r:id="rId18"/>
    <p:sldId id="1837" r:id="rId19"/>
    <p:sldId id="2214" r:id="rId20"/>
    <p:sldId id="257" r:id="rId21"/>
    <p:sldId id="1826" r:id="rId22"/>
    <p:sldId id="2166" r:id="rId23"/>
    <p:sldId id="2168" r:id="rId24"/>
    <p:sldId id="2171" r:id="rId25"/>
    <p:sldId id="2170" r:id="rId26"/>
    <p:sldId id="2201" r:id="rId27"/>
    <p:sldId id="2187" r:id="rId28"/>
    <p:sldId id="2188" r:id="rId29"/>
    <p:sldId id="2189" r:id="rId30"/>
    <p:sldId id="2190" r:id="rId31"/>
    <p:sldId id="2191" r:id="rId32"/>
    <p:sldId id="2192" r:id="rId33"/>
    <p:sldId id="2193" r:id="rId34"/>
    <p:sldId id="2194" r:id="rId35"/>
    <p:sldId id="2195" r:id="rId36"/>
    <p:sldId id="2196" r:id="rId37"/>
    <p:sldId id="2197" r:id="rId38"/>
    <p:sldId id="2198" r:id="rId39"/>
    <p:sldId id="2199" r:id="rId40"/>
    <p:sldId id="2200" r:id="rId41"/>
    <p:sldId id="2202" r:id="rId42"/>
    <p:sldId id="2203" r:id="rId43"/>
    <p:sldId id="2204" r:id="rId44"/>
    <p:sldId id="2205" r:id="rId45"/>
    <p:sldId id="2206" r:id="rId46"/>
    <p:sldId id="2207" r:id="rId47"/>
    <p:sldId id="2208" r:id="rId48"/>
    <p:sldId id="2209" r:id="rId49"/>
    <p:sldId id="2210" r:id="rId50"/>
    <p:sldId id="2211" r:id="rId51"/>
    <p:sldId id="2212" r:id="rId5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MOU" lastIdx="14" clrIdx="6"/>
  <p:cmAuthor id="1" name="Schainker, Lisa M [HD FS]" initials="SLM[F" lastIdx="13" clrIdx="0"/>
  <p:cmAuthor id="2" name="Sue" initials="S" lastIdx="13" clrIdx="1"/>
  <p:cmAuthor id="3" name="Hartsook, Eugenia R" initials="HER" lastIdx="3" clrIdx="2"/>
  <p:cmAuthor id="4" name="Jodee Goche" initials="JG" lastIdx="12" clrIdx="3"/>
  <p:cmAuthor id="5" name="Jodee Goche" initials="JG [2]" lastIdx="1" clrIdx="4"/>
  <p:cmAuthor id="6" name="Jodee Goche" initials="JG [3]"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09B"/>
    <a:srgbClr val="43B6D1"/>
    <a:srgbClr val="FFFF00"/>
    <a:srgbClr val="FFFF99"/>
    <a:srgbClr val="1E9AD7"/>
    <a:srgbClr val="E0E0E0"/>
    <a:srgbClr val="3AAD68"/>
    <a:srgbClr val="42CBD2"/>
    <a:srgbClr val="3387BB"/>
    <a:srgbClr val="3B2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44" autoAdjust="0"/>
    <p:restoredTop sz="91977" autoAdjust="0"/>
  </p:normalViewPr>
  <p:slideViewPr>
    <p:cSldViewPr snapToGrid="0">
      <p:cViewPr varScale="1">
        <p:scale>
          <a:sx n="67" d="100"/>
          <a:sy n="67" d="100"/>
        </p:scale>
        <p:origin x="1452" y="4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4758"/>
    </p:cViewPr>
  </p:sorterViewPr>
  <p:notesViewPr>
    <p:cSldViewPr snapToGrid="0">
      <p:cViewPr varScale="1">
        <p:scale>
          <a:sx n="84" d="100"/>
          <a:sy n="84" d="100"/>
        </p:scale>
        <p:origin x="205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6"/>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41" y="6"/>
            <a:ext cx="3038475" cy="466725"/>
          </a:xfrm>
          <a:prstGeom prst="rect">
            <a:avLst/>
          </a:prstGeom>
        </p:spPr>
        <p:txBody>
          <a:bodyPr vert="horz" lIns="91440" tIns="45720" rIns="91440" bIns="45720" rtlCol="0"/>
          <a:lstStyle>
            <a:lvl1pPr algn="r">
              <a:defRPr sz="1200"/>
            </a:lvl1pPr>
          </a:lstStyle>
          <a:p>
            <a:fld id="{D72A6893-D988-45F8-8EE9-48CC88D2E3BB}" type="datetimeFigureOut">
              <a:rPr lang="en-US" smtClean="0"/>
              <a:t>8/6/2019</a:t>
            </a:fld>
            <a:endParaRPr lang="en-US"/>
          </a:p>
        </p:txBody>
      </p:sp>
      <p:sp>
        <p:nvSpPr>
          <p:cNvPr id="4" name="Footer Placeholder 3"/>
          <p:cNvSpPr>
            <a:spLocks noGrp="1"/>
          </p:cNvSpPr>
          <p:nvPr>
            <p:ph type="ftr" sz="quarter" idx="2"/>
          </p:nvPr>
        </p:nvSpPr>
        <p:spPr>
          <a:xfrm>
            <a:off x="3" y="8829681"/>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41" y="8829681"/>
            <a:ext cx="3038475" cy="466725"/>
          </a:xfrm>
          <a:prstGeom prst="rect">
            <a:avLst/>
          </a:prstGeom>
        </p:spPr>
        <p:txBody>
          <a:bodyPr vert="horz" lIns="91440" tIns="45720" rIns="91440" bIns="45720" rtlCol="0" anchor="b"/>
          <a:lstStyle>
            <a:lvl1pPr algn="r">
              <a:defRPr sz="1200"/>
            </a:lvl1pPr>
          </a:lstStyle>
          <a:p>
            <a:fld id="{F2B18E41-7B01-45F1-BF38-C947D4BCD1DE}" type="slidenum">
              <a:rPr lang="en-US" smtClean="0"/>
              <a:t>‹#›</a:t>
            </a:fld>
            <a:endParaRPr lang="en-US"/>
          </a:p>
        </p:txBody>
      </p:sp>
    </p:spTree>
    <p:extLst>
      <p:ext uri="{BB962C8B-B14F-4D97-AF65-F5344CB8AC3E}">
        <p14:creationId xmlns:p14="http://schemas.microsoft.com/office/powerpoint/2010/main" val="3280780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C13BE9E-2108-484A-8587-05673F19F38C}" type="datetimeFigureOut">
              <a:rPr lang="en-US" smtClean="0"/>
              <a:t>8/6/2019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3"/>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3"/>
            <a:ext cx="3037840" cy="466433"/>
          </a:xfrm>
          <a:prstGeom prst="rect">
            <a:avLst/>
          </a:prstGeom>
        </p:spPr>
        <p:txBody>
          <a:bodyPr vert="horz" lIns="93177" tIns="46589" rIns="93177" bIns="46589" rtlCol="0" anchor="b"/>
          <a:lstStyle>
            <a:lvl1pPr algn="r">
              <a:defRPr sz="1200"/>
            </a:lvl1pPr>
          </a:lstStyle>
          <a:p>
            <a:fld id="{129DB6B3-ABD5-4B28-BBCD-162648145150}" type="slidenum">
              <a:rPr lang="en-US" smtClean="0"/>
              <a:t>‹#›</a:t>
            </a:fld>
            <a:endParaRPr lang="en-US"/>
          </a:p>
        </p:txBody>
      </p:sp>
    </p:spTree>
    <p:extLst>
      <p:ext uri="{BB962C8B-B14F-4D97-AF65-F5344CB8AC3E}">
        <p14:creationId xmlns:p14="http://schemas.microsoft.com/office/powerpoint/2010/main" val="426075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262063" y="696913"/>
            <a:ext cx="4648200" cy="3486150"/>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spcBef>
                <a:spcPts val="0"/>
              </a:spcBef>
              <a:spcAft>
                <a:spcPts val="0"/>
              </a:spcAft>
            </a:pPr>
            <a:endParaRPr lang="en-US" sz="1200" b="0" dirty="0">
              <a:effectLst/>
              <a:latin typeface="+mn-lt"/>
              <a:ea typeface="Calibri"/>
              <a:cs typeface="Times New Roman"/>
            </a:endParaRPr>
          </a:p>
        </p:txBody>
      </p:sp>
      <p:sp>
        <p:nvSpPr>
          <p:cNvPr id="43013" name="Header Placeholder 4"/>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ICUDDR Slide Set.Sri Lanka.Updated for Cancun 12-5-17 new notes 12-12-17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2C45FA-F5FC-4185-88BD-67F1F90EE8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34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DB6B3-ABD5-4B28-BBCD-162648145150}" type="slidenum">
              <a:rPr lang="en-US" smtClean="0"/>
              <a:t>11</a:t>
            </a:fld>
            <a:endParaRPr lang="en-US"/>
          </a:p>
        </p:txBody>
      </p:sp>
    </p:spTree>
    <p:extLst>
      <p:ext uri="{BB962C8B-B14F-4D97-AF65-F5344CB8AC3E}">
        <p14:creationId xmlns:p14="http://schemas.microsoft.com/office/powerpoint/2010/main" val="2455025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pitchFamily="18" charset="0"/>
                <a:ea typeface="+mn-ea"/>
                <a:cs typeface="+mn-cs"/>
              </a:rPr>
              <a:t>PRS 587 CADCA 2-7-19 </a:t>
            </a:r>
            <a:endParaRPr kumimoji="0" 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2C45FA-F5FC-4185-88BD-67F1F90EE8E2}"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
        <p:nvSpPr>
          <p:cNvPr id="6" name="Date Placeholder 5"/>
          <p:cNvSpPr>
            <a:spLocks noGrp="1"/>
          </p:cNvSpPr>
          <p:nvPr>
            <p:ph type="dt"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41479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dirty="0"/>
          </a:p>
        </p:txBody>
      </p:sp>
      <p:sp>
        <p:nvSpPr>
          <p:cNvPr id="4" name="Header Placeholder 3"/>
          <p:cNvSpPr>
            <a:spLocks noGrp="1"/>
          </p:cNvSpPr>
          <p:nvPr>
            <p:ph type="hdr" sz="quarter" idx="10"/>
          </p:nvPr>
        </p:nvSpPr>
        <p:spPr/>
        <p:txBody>
          <a:bodyPr/>
          <a:lstStyle/>
          <a:p>
            <a:pPr defTabSz="949478" eaLnBrk="0" fontAlgn="base" hangingPunct="0">
              <a:spcBef>
                <a:spcPct val="0"/>
              </a:spcBef>
              <a:spcAft>
                <a:spcPct val="0"/>
              </a:spcAft>
              <a:defRPr/>
            </a:pPr>
            <a:r>
              <a:rPr lang="en-US">
                <a:solidFill>
                  <a:srgbClr val="000000"/>
                </a:solidFill>
                <a:latin typeface="Times" pitchFamily="18" charset="0"/>
              </a:rPr>
              <a:t>DRAFT</a:t>
            </a:r>
          </a:p>
        </p:txBody>
      </p:sp>
      <p:sp>
        <p:nvSpPr>
          <p:cNvPr id="5" name="Slide Number Placeholder 4"/>
          <p:cNvSpPr>
            <a:spLocks noGrp="1"/>
          </p:cNvSpPr>
          <p:nvPr>
            <p:ph type="sldNum" sz="quarter" idx="11"/>
          </p:nvPr>
        </p:nvSpPr>
        <p:spPr/>
        <p:txBody>
          <a:bodyPr/>
          <a:lstStyle/>
          <a:p>
            <a:pPr defTabSz="949478" eaLnBrk="0" fontAlgn="base" hangingPunct="0">
              <a:spcBef>
                <a:spcPct val="0"/>
              </a:spcBef>
              <a:spcAft>
                <a:spcPct val="0"/>
              </a:spcAft>
              <a:defRPr/>
            </a:pPr>
            <a:fld id="{B62C45FA-F5FC-4185-88BD-67F1F90EE8E2}" type="slidenum">
              <a:rPr lang="en-US">
                <a:solidFill>
                  <a:srgbClr val="000000"/>
                </a:solidFill>
                <a:latin typeface="Times" pitchFamily="18" charset="0"/>
              </a:rPr>
              <a:pPr defTabSz="949478" eaLnBrk="0" fontAlgn="base" hangingPunct="0">
                <a:spcBef>
                  <a:spcPct val="0"/>
                </a:spcBef>
                <a:spcAft>
                  <a:spcPct val="0"/>
                </a:spcAft>
                <a:defRPr/>
              </a:pPr>
              <a:t>13</a:t>
            </a:fld>
            <a:endParaRPr lang="en-US">
              <a:solidFill>
                <a:srgbClr val="000000"/>
              </a:solidFill>
              <a:latin typeface="Times" pitchFamily="18" charset="0"/>
            </a:endParaRPr>
          </a:p>
        </p:txBody>
      </p:sp>
    </p:spTree>
    <p:extLst>
      <p:ext uri="{BB962C8B-B14F-4D97-AF65-F5344CB8AC3E}">
        <p14:creationId xmlns:p14="http://schemas.microsoft.com/office/powerpoint/2010/main" val="3754165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9DB6B3-ABD5-4B28-BBCD-162648145150}" type="slidenum">
              <a:rPr lang="en-US" smtClean="0"/>
              <a:t>14</a:t>
            </a:fld>
            <a:endParaRPr lang="en-US"/>
          </a:p>
        </p:txBody>
      </p:sp>
    </p:spTree>
    <p:extLst>
      <p:ext uri="{BB962C8B-B14F-4D97-AF65-F5344CB8AC3E}">
        <p14:creationId xmlns:p14="http://schemas.microsoft.com/office/powerpoint/2010/main" val="948852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BB902F-194B-4FA4-A041-86156DA902E5}" type="slidenum">
              <a:rPr lang="en-US" smtClean="0"/>
              <a:t>15</a:t>
            </a:fld>
            <a:endParaRPr lang="en-US"/>
          </a:p>
        </p:txBody>
      </p:sp>
    </p:spTree>
    <p:extLst>
      <p:ext uri="{BB962C8B-B14F-4D97-AF65-F5344CB8AC3E}">
        <p14:creationId xmlns:p14="http://schemas.microsoft.com/office/powerpoint/2010/main" val="1021093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Our Professors are experts in the field of Prevention Science and Health Psychology.  Teaching Fellows will assist in class and also during the time participants are in their home locations working on assignments.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407FAD-0F37-444C-BD66-D46437749E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132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292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820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076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11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9DB6B3-ABD5-4B28-BBCD-1626481451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6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180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634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91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021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066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627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D8AEB-BD06-4647-A3D4-9C2B8C6B7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77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9DB6B3-ABD5-4B28-BBCD-1626481451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4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9DB6B3-ABD5-4B28-BBCD-1626481451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290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pitchFamily="18" charset="0"/>
                <a:ea typeface="+mn-ea"/>
                <a:cs typeface="+mn-cs"/>
              </a:rPr>
              <a:t>ICUDDR Slide Set.Sri Lanka.Updated for Cancun 12-5-17 new notes 12-12-17</a:t>
            </a:r>
            <a:endParaRPr kumimoji="0" 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2C45FA-F5FC-4185-88BD-67F1F90EE8E2}"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2604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2"/>
          <p:cNvSpPr>
            <a:spLocks noGrp="1" noRot="1" noChangeAspect="1" noChangeArrowheads="1" noTextEdit="1"/>
          </p:cNvSpPr>
          <p:nvPr>
            <p:ph type="sldImg"/>
          </p:nvPr>
        </p:nvSpPr>
        <p:spPr>
          <a:xfrm>
            <a:off x="1300163" y="708025"/>
            <a:ext cx="4727575" cy="3544888"/>
          </a:xfrm>
          <a:prstGeom prst="rect">
            <a:avLst/>
          </a:prstGeom>
          <a:ln/>
        </p:spPr>
      </p:sp>
      <p:sp>
        <p:nvSpPr>
          <p:cNvPr id="260100" name="Rectangle 3"/>
          <p:cNvSpPr>
            <a:spLocks noGrp="1" noChangeArrowheads="1"/>
          </p:cNvSpPr>
          <p:nvPr>
            <p:ph type="body" idx="1"/>
          </p:nvPr>
        </p:nvSpPr>
        <p:spPr>
          <a:xfrm>
            <a:off x="716619" y="4473892"/>
            <a:ext cx="5732949" cy="3660458"/>
          </a:xfrm>
          <a:prstGeom prst="rect">
            <a:avLst/>
          </a:prstGeom>
          <a:noFill/>
          <a:ln/>
        </p:spPr>
        <p:txBody>
          <a:bodyPr/>
          <a:lstStyle/>
          <a:p>
            <a:pPr marL="228600" marR="0" indent="-228600">
              <a:spcBef>
                <a:spcPts val="0"/>
              </a:spcBef>
              <a:spcAft>
                <a:spcPts val="0"/>
              </a:spcAft>
              <a:buFont typeface="Arial" panose="020B0604020202020204" pitchFamily="34" charset="0"/>
              <a:buChar char="•"/>
            </a:pPr>
            <a:endParaRPr lang="en-US" sz="1200" b="0" baseline="0" dirty="0">
              <a:solidFill>
                <a:schemeClr val="bg1"/>
              </a:solidFill>
              <a:effectLst/>
              <a:latin typeface="+mn-lt"/>
              <a:ea typeface="Calibri"/>
              <a:cs typeface="Times New Roman"/>
            </a:endParaRPr>
          </a:p>
        </p:txBody>
      </p:sp>
      <p:sp>
        <p:nvSpPr>
          <p:cNvPr id="260102" name="Footer Placeholder 5"/>
          <p:cNvSpPr>
            <a:spLocks noGrp="1"/>
          </p:cNvSpPr>
          <p:nvPr>
            <p:ph type="ftr" sz="quarter" idx="4"/>
          </p:nvPr>
        </p:nvSpPr>
        <p:spPr>
          <a:xfrm>
            <a:off x="0" y="8978474"/>
            <a:ext cx="3174356" cy="472889"/>
          </a:xfrm>
          <a:prstGeom prst="rect">
            <a:avLst/>
          </a:prstGeom>
          <a:no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Header Placeholder 2"/>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ICUDDR Slide Set.Sri Lanka.Updated for Cancun 12-5-17 new notes 12-12-17</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415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ICUDDR Slide Set.Sri Lanka.Updated for Cancun 12-5-17 new notes 12-12-17</a:t>
            </a:r>
            <a:endParaRPr lang="en-US" dirty="0"/>
          </a:p>
        </p:txBody>
      </p:sp>
      <p:sp>
        <p:nvSpPr>
          <p:cNvPr id="5" name="Slide Number Placeholder 4"/>
          <p:cNvSpPr>
            <a:spLocks noGrp="1"/>
          </p:cNvSpPr>
          <p:nvPr>
            <p:ph type="sldNum" sz="quarter" idx="11"/>
          </p:nvPr>
        </p:nvSpPr>
        <p:spPr/>
        <p:txBody>
          <a:bodyPr/>
          <a:lstStyle/>
          <a:p>
            <a:pPr>
              <a:defRPr/>
            </a:pPr>
            <a:fld id="{B62C45FA-F5FC-4185-88BD-67F1F90EE8E2}" type="slidenum">
              <a:rPr lang="en-US" smtClean="0"/>
              <a:pPr>
                <a:defRPr/>
              </a:pPr>
              <a:t>7</a:t>
            </a:fld>
            <a:endParaRPr lang="en-US" dirty="0"/>
          </a:p>
        </p:txBody>
      </p:sp>
    </p:spTree>
    <p:extLst>
      <p:ext uri="{BB962C8B-B14F-4D97-AF65-F5344CB8AC3E}">
        <p14:creationId xmlns:p14="http://schemas.microsoft.com/office/powerpoint/2010/main" val="4122161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9DB6B3-ABD5-4B28-BBCD-162648145150}" type="slidenum">
              <a:rPr lang="en-US" smtClean="0"/>
              <a:t>8</a:t>
            </a:fld>
            <a:endParaRPr lang="en-US"/>
          </a:p>
        </p:txBody>
      </p:sp>
    </p:spTree>
    <p:extLst>
      <p:ext uri="{BB962C8B-B14F-4D97-AF65-F5344CB8AC3E}">
        <p14:creationId xmlns:p14="http://schemas.microsoft.com/office/powerpoint/2010/main" val="21903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baseline="0" dirty="0">
              <a:solidFill>
                <a:schemeClr val="tx1"/>
              </a:solidFill>
            </a:endParaRPr>
          </a:p>
        </p:txBody>
      </p:sp>
      <p:sp>
        <p:nvSpPr>
          <p:cNvPr id="4" name="Header Placeholder 3"/>
          <p:cNvSpPr>
            <a:spLocks noGrp="1"/>
          </p:cNvSpPr>
          <p:nvPr>
            <p:ph type="hdr" sz="quarter" idx="10"/>
          </p:nvPr>
        </p:nvSpPr>
        <p:spPr/>
        <p:txBody>
          <a:bodyPr/>
          <a:lstStyle/>
          <a:p>
            <a:pPr>
              <a:defRPr/>
            </a:pPr>
            <a:r>
              <a:rPr lang="da-DK">
                <a:solidFill>
                  <a:srgbClr val="000000"/>
                </a:solidFill>
              </a:rPr>
              <a:t>ICUDDR Slide Set.Sri Lanka.Updated for Cancun 12-5-17 new notes 12-12-17</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B62C45FA-F5FC-4185-88BD-67F1F90EE8E2}" type="slidenum">
              <a:rPr lang="en-US"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605441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612" y="945108"/>
            <a:ext cx="5943600" cy="1828800"/>
          </a:xfrm>
          <a:prstGeom prst="rect">
            <a:avLst/>
          </a:prstGeom>
        </p:spPr>
        <p:txBody>
          <a:bodyPr anchor="b">
            <a:normAutofit/>
          </a:bodyPr>
          <a:lstStyle>
            <a:lvl1pPr algn="l" defTabSz="914400" rtl="0" eaLnBrk="1" latinLnBrk="0" hangingPunct="1">
              <a:lnSpc>
                <a:spcPct val="90000"/>
              </a:lnSpc>
              <a:spcBef>
                <a:spcPct val="0"/>
              </a:spcBef>
              <a:buNone/>
              <a:defRPr lang="en-US" sz="4800" b="1" kern="1200" dirty="0">
                <a:solidFill>
                  <a:srgbClr val="1B509B"/>
                </a:solidFill>
                <a:latin typeface="Myriad Pro" charset="0"/>
                <a:ea typeface="Myriad Pro" charset="0"/>
                <a:cs typeface="Myriad Pro" charset="0"/>
              </a:defRPr>
            </a:lvl1pPr>
          </a:lstStyle>
          <a:p>
            <a:r>
              <a:rPr lang="en-US" dirty="0"/>
              <a:t>Click to edit Master title style</a:t>
            </a:r>
          </a:p>
        </p:txBody>
      </p:sp>
      <p:sp>
        <p:nvSpPr>
          <p:cNvPr id="3" name="Subtitle 2"/>
          <p:cNvSpPr>
            <a:spLocks noGrp="1"/>
          </p:cNvSpPr>
          <p:nvPr>
            <p:ph type="subTitle" idx="1"/>
          </p:nvPr>
        </p:nvSpPr>
        <p:spPr>
          <a:xfrm>
            <a:off x="110612" y="3090761"/>
            <a:ext cx="5943600" cy="1655762"/>
          </a:xfrm>
          <a:prstGeom prst="rect">
            <a:avLst/>
          </a:prstGeom>
        </p:spPr>
        <p:txBody>
          <a:bodyPr>
            <a:normAutofit/>
          </a:bodyPr>
          <a:lstStyle>
            <a:lvl1pPr marL="0" indent="0" algn="l" defTabSz="914400" rtl="0" eaLnBrk="1" latinLnBrk="0" hangingPunct="1">
              <a:buNone/>
              <a:defRPr lang="en-US" sz="2400" kern="1200" dirty="0">
                <a:solidFill>
                  <a:srgbClr val="1E9AD7"/>
                </a:solidFill>
                <a:latin typeface="Myriad Pro" charset="0"/>
                <a:ea typeface="Myriad Pro" charset="0"/>
                <a:cs typeface="Myriad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31BD374F-D4A4-4CD2-9EBD-E9EDC50E37E4}"/>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3364959" y="-299152"/>
            <a:ext cx="8046720" cy="8138160"/>
          </a:xfrm>
          <a:prstGeom prst="rect">
            <a:avLst/>
          </a:prstGeom>
        </p:spPr>
      </p:pic>
      <p:pic>
        <p:nvPicPr>
          <p:cNvPr id="8" name="Picture 2">
            <a:extLst>
              <a:ext uri="{FF2B5EF4-FFF2-40B4-BE49-F238E27FC236}">
                <a16:creationId xmlns:a16="http://schemas.microsoft.com/office/drawing/2014/main" id="{1FDAE6AE-1EC1-4384-9C36-BB60D6E50D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612" y="5746282"/>
            <a:ext cx="3699388" cy="7238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74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33C-D510-42FA-9205-2FFF0768BE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ADB31B-1F08-416A-B960-002D0D5E8D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AA7F4-0B25-42D4-8275-8ACF65176DA1}"/>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5" name="Footer Placeholder 4">
            <a:extLst>
              <a:ext uri="{FF2B5EF4-FFF2-40B4-BE49-F238E27FC236}">
                <a16:creationId xmlns:a16="http://schemas.microsoft.com/office/drawing/2014/main" id="{0C0BD170-A17F-4760-A6FB-7E83572CC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E5B38-31F0-4614-93FC-7E18100580BA}"/>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27884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C82B-CE65-4E2A-A0DE-B2537F16B2B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6EF5D-6999-4102-80EB-4F5C05960D3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BD65D6-ECE4-42AF-91FE-A29C6217348C}"/>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5" name="Footer Placeholder 4">
            <a:extLst>
              <a:ext uri="{FF2B5EF4-FFF2-40B4-BE49-F238E27FC236}">
                <a16:creationId xmlns:a16="http://schemas.microsoft.com/office/drawing/2014/main" id="{5B728C14-898E-4F7F-9224-818781D39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9035A-EC7D-4BCF-B4C1-DAC762D7805C}"/>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97520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F68A-1ECD-48A8-8E69-224CBFBCB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3DA79-DC6D-4C0A-A205-D1A31E1EDB5F}"/>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6DA8DF-A4B3-4D47-A068-FCE780F97853}"/>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79DDCC-7FBB-4B0C-83FD-3DC1DE92AD57}"/>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6" name="Footer Placeholder 5">
            <a:extLst>
              <a:ext uri="{FF2B5EF4-FFF2-40B4-BE49-F238E27FC236}">
                <a16:creationId xmlns:a16="http://schemas.microsoft.com/office/drawing/2014/main" id="{1C24293D-4199-40A7-965E-396856DFD6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BE14F-0FB1-443F-8AF6-169B2163DB24}"/>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2946799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F899E-6DD8-4630-A577-096844DB362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BD627F-8A75-4905-B0E4-5A302773EF6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4CF3D5-1FD7-4E15-85FC-5D096BEC8CC6}"/>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D2B018-0748-44B6-A0C9-E04C23C8B09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3C487D-94AD-404E-9E5F-DAFD0A52B83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955185-C649-4137-B203-421E1E166200}"/>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8" name="Footer Placeholder 7">
            <a:extLst>
              <a:ext uri="{FF2B5EF4-FFF2-40B4-BE49-F238E27FC236}">
                <a16:creationId xmlns:a16="http://schemas.microsoft.com/office/drawing/2014/main" id="{F008E620-1501-4637-A95F-26B7578FCC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D28C31-F357-48CA-8303-BCDB4ED047F9}"/>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1896164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9601-6112-4E2A-92A0-2F413B6EAA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9658BA-6D4D-419E-A512-21B62B9371C8}"/>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4" name="Footer Placeholder 3">
            <a:extLst>
              <a:ext uri="{FF2B5EF4-FFF2-40B4-BE49-F238E27FC236}">
                <a16:creationId xmlns:a16="http://schemas.microsoft.com/office/drawing/2014/main" id="{85821B63-3382-4796-B99B-F53CFF920F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EA0C0B-5D5A-45AC-B5EF-24F0E4F0D8D6}"/>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2521589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8E3D5-28EB-49D7-A151-DCCF2C1AD729}"/>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3" name="Footer Placeholder 2">
            <a:extLst>
              <a:ext uri="{FF2B5EF4-FFF2-40B4-BE49-F238E27FC236}">
                <a16:creationId xmlns:a16="http://schemas.microsoft.com/office/drawing/2014/main" id="{76649623-C8C8-4BDA-B320-B020B2A091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8FBDCD-9B86-426E-A126-E3FB9E5FAE8F}"/>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4129123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70D45-E92F-4BA5-81D4-C3E9BE6DC65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0C0CD7-D1EC-45D5-ACF6-FD7F87D81BC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37D1D9-D6B5-458F-A545-1AB93F7565A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02B97D-C966-406B-97B3-96383B7487B9}"/>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6" name="Footer Placeholder 5">
            <a:extLst>
              <a:ext uri="{FF2B5EF4-FFF2-40B4-BE49-F238E27FC236}">
                <a16:creationId xmlns:a16="http://schemas.microsoft.com/office/drawing/2014/main" id="{349A5AAB-8DAF-4564-BEE3-A41F4D90DF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E6E01-4895-4B4F-AA6D-89A2602DAA9D}"/>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1613323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67B1-FD9F-4900-BAD7-D73FAE8150E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926282-369B-4ACB-AA9C-965BFD265DB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95CC2-D720-49FE-B676-DCCA5D3157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73B9B4-840F-4F52-9A93-BF0271EFD633}"/>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6" name="Footer Placeholder 5">
            <a:extLst>
              <a:ext uri="{FF2B5EF4-FFF2-40B4-BE49-F238E27FC236}">
                <a16:creationId xmlns:a16="http://schemas.microsoft.com/office/drawing/2014/main" id="{A83AD522-F97E-4D40-B510-0A3D2BEC2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3B7D8-8628-4880-89BE-7EF3EAE235D3}"/>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419432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DF6C-1B3C-4B0B-BD44-BFF36C5561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8CEF8F-0D96-454D-A959-0962579F73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2E860-C590-479C-94C6-4BBE1DC58192}"/>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5" name="Footer Placeholder 4">
            <a:extLst>
              <a:ext uri="{FF2B5EF4-FFF2-40B4-BE49-F238E27FC236}">
                <a16:creationId xmlns:a16="http://schemas.microsoft.com/office/drawing/2014/main" id="{F6CA9CE7-86BB-4274-BFC5-96B0E4EE1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03789-1403-4BED-8859-EC12E63C88BC}"/>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281728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854F46-B2B1-42C9-ADB5-21C1DAB3BA9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C08A20-73DD-4111-8E3E-52CAEF768B56}"/>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606CB-8515-4004-9DDC-CDD3BC4D8878}"/>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5" name="Footer Placeholder 4">
            <a:extLst>
              <a:ext uri="{FF2B5EF4-FFF2-40B4-BE49-F238E27FC236}">
                <a16:creationId xmlns:a16="http://schemas.microsoft.com/office/drawing/2014/main" id="{AD8E47CE-B263-4FA3-A007-E205BC1BB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FBC71-B6D5-41DC-AFD3-CF9B5A84AE19}"/>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417119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BB3BBF-4424-4CE0-8B6E-B037CB7DEE96}"/>
              </a:ext>
            </a:extLst>
          </p:cNvPr>
          <p:cNvSpPr/>
          <p:nvPr userDrawn="1"/>
        </p:nvSpPr>
        <p:spPr>
          <a:xfrm>
            <a:off x="-12700" y="0"/>
            <a:ext cx="9144000" cy="6858000"/>
          </a:xfrm>
          <a:prstGeom prst="rect">
            <a:avLst/>
          </a:prstGeom>
          <a:gradFill flip="none" rotWithShape="1">
            <a:gsLst>
              <a:gs pos="96500">
                <a:srgbClr val="D1E2FA"/>
              </a:gs>
              <a:gs pos="67000">
                <a:schemeClr val="accent1">
                  <a:tint val="44500"/>
                  <a:satMod val="160000"/>
                </a:schemeClr>
              </a:gs>
              <a:gs pos="22000">
                <a:srgbClr val="1E9AD7"/>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C45BBF1-C452-4D84-8862-B7EE42E64CA1}"/>
              </a:ext>
            </a:extLst>
          </p:cNvPr>
          <p:cNvSpPr/>
          <p:nvPr userDrawn="1"/>
        </p:nvSpPr>
        <p:spPr>
          <a:xfrm>
            <a:off x="374185" y="366392"/>
            <a:ext cx="8412480" cy="6126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345F11-DE2D-4236-8D55-41B563C5FF3A}"/>
              </a:ext>
            </a:extLst>
          </p:cNvPr>
          <p:cNvSpPr>
            <a:spLocks noGrp="1"/>
          </p:cNvSpPr>
          <p:nvPr>
            <p:ph type="title"/>
          </p:nvPr>
        </p:nvSpPr>
        <p:spPr>
          <a:xfrm>
            <a:off x="-10633" y="949915"/>
            <a:ext cx="9144000" cy="914400"/>
          </a:xfrm>
          <a:prstGeom prst="rect">
            <a:avLst/>
          </a:prstGeom>
        </p:spPr>
        <p:txBody>
          <a:bodyPr anchor="ctr" anchorCtr="0"/>
          <a:lstStyle>
            <a:lvl1pPr marL="690563" indent="0">
              <a:defRPr/>
            </a:lvl1pPr>
          </a:lstStyle>
          <a:p>
            <a:r>
              <a:rPr lang="en-US" dirty="0"/>
              <a:t>Click to edit Master title style</a:t>
            </a:r>
          </a:p>
        </p:txBody>
      </p:sp>
      <p:pic>
        <p:nvPicPr>
          <p:cNvPr id="5" name="Picture 4">
            <a:extLst>
              <a:ext uri="{FF2B5EF4-FFF2-40B4-BE49-F238E27FC236}">
                <a16:creationId xmlns:a16="http://schemas.microsoft.com/office/drawing/2014/main" id="{31E5DEB5-55DF-410C-88E7-B837D15BA23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8232" b="-7202"/>
          <a:stretch/>
        </p:blipFill>
        <p:spPr>
          <a:xfrm>
            <a:off x="8176586" y="5895645"/>
            <a:ext cx="590763" cy="509885"/>
          </a:xfrm>
          <a:prstGeom prst="rect">
            <a:avLst/>
          </a:prstGeom>
        </p:spPr>
      </p:pic>
      <p:pic>
        <p:nvPicPr>
          <p:cNvPr id="6" name="Picture 5">
            <a:extLst>
              <a:ext uri="{FF2B5EF4-FFF2-40B4-BE49-F238E27FC236}">
                <a16:creationId xmlns:a16="http://schemas.microsoft.com/office/drawing/2014/main" id="{B9967E7C-CAD2-4FF0-9EB4-98B0EDA2E30F}"/>
              </a:ext>
            </a:extLst>
          </p:cNvPr>
          <p:cNvPicPr>
            <a:picLocks noChangeAspect="1"/>
          </p:cNvPicPr>
          <p:nvPr userDrawn="1"/>
        </p:nvPicPr>
        <p:blipFill>
          <a:blip r:embed="rId3"/>
          <a:stretch>
            <a:fillRect/>
          </a:stretch>
        </p:blipFill>
        <p:spPr>
          <a:xfrm>
            <a:off x="160224" y="1187640"/>
            <a:ext cx="432854" cy="438950"/>
          </a:xfrm>
          <a:prstGeom prst="rect">
            <a:avLst/>
          </a:prstGeom>
        </p:spPr>
      </p:pic>
    </p:spTree>
    <p:extLst>
      <p:ext uri="{BB962C8B-B14F-4D97-AF65-F5344CB8AC3E}">
        <p14:creationId xmlns:p14="http://schemas.microsoft.com/office/powerpoint/2010/main" val="3625296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457201"/>
            <a:ext cx="8229600" cy="838200"/>
          </a:xfrm>
        </p:spPr>
        <p:txBody>
          <a:bodyPr/>
          <a:lstStyle>
            <a:lvl1pPr marL="0" indent="1206500" algn="l">
              <a:defRPr sz="3400" b="0"/>
            </a:lvl1pPr>
          </a:lstStyle>
          <a:p>
            <a:r>
              <a:rPr lang="en-US" dirty="0"/>
              <a:t>Click to edit Master title style</a:t>
            </a:r>
          </a:p>
        </p:txBody>
      </p:sp>
      <p:sp>
        <p:nvSpPr>
          <p:cNvPr id="3" name="Subtitle 2"/>
          <p:cNvSpPr>
            <a:spLocks noGrp="1"/>
          </p:cNvSpPr>
          <p:nvPr>
            <p:ph type="subTitle" idx="1"/>
          </p:nvPr>
        </p:nvSpPr>
        <p:spPr>
          <a:xfrm>
            <a:off x="1143000" y="1981200"/>
            <a:ext cx="6400800" cy="3810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C9464F7-0E46-4739-8A4E-14F875F867BA}" type="datetimeFigureOut">
              <a:rPr lang="en-US"/>
              <a:pPr>
                <a:defRPr/>
              </a:pPr>
              <a:t>8/6/2019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295875C-7E79-4F98-B21C-4752AD757C61}" type="slidenum">
              <a:rPr lang="en-US"/>
              <a:pPr>
                <a:defRPr/>
              </a:pPr>
              <a:t>‹#›</a:t>
            </a:fld>
            <a:endParaRPr lang="en-US"/>
          </a:p>
        </p:txBody>
      </p:sp>
    </p:spTree>
    <p:extLst>
      <p:ext uri="{BB962C8B-B14F-4D97-AF65-F5344CB8AC3E}">
        <p14:creationId xmlns:p14="http://schemas.microsoft.com/office/powerpoint/2010/main" val="2746861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457201"/>
            <a:ext cx="9144000" cy="838200"/>
          </a:xfrm>
        </p:spPr>
        <p:txBody>
          <a:bodyPr/>
          <a:lstStyle>
            <a:lvl1pPr marL="0" indent="1206500" algn="l">
              <a:defRPr sz="3400" b="0"/>
            </a:lvl1pPr>
          </a:lstStyle>
          <a:p>
            <a:r>
              <a:rPr lang="en-US" dirty="0"/>
              <a:t>Click to edit Master title style</a:t>
            </a:r>
          </a:p>
        </p:txBody>
      </p:sp>
      <p:sp>
        <p:nvSpPr>
          <p:cNvPr id="3" name="Subtitle 2"/>
          <p:cNvSpPr>
            <a:spLocks noGrp="1"/>
          </p:cNvSpPr>
          <p:nvPr>
            <p:ph type="subTitle" idx="1"/>
          </p:nvPr>
        </p:nvSpPr>
        <p:spPr>
          <a:xfrm>
            <a:off x="1143000" y="1981200"/>
            <a:ext cx="6400800" cy="3810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A450E4B-FF16-425F-85FD-7E9E4DFA0A8F}" type="datetimeFigureOut">
              <a:rPr lang="en-US"/>
              <a:pPr>
                <a:defRPr/>
              </a:pPr>
              <a:t>8/6/2019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DE3D57F-790D-4CBD-BA6C-2C1883212E3E}" type="slidenum">
              <a:rPr lang="en-US"/>
              <a:pPr>
                <a:defRPr/>
              </a:pPr>
              <a:t>‹#›</a:t>
            </a:fld>
            <a:endParaRPr lang="en-US"/>
          </a:p>
        </p:txBody>
      </p:sp>
    </p:spTree>
    <p:extLst>
      <p:ext uri="{BB962C8B-B14F-4D97-AF65-F5344CB8AC3E}">
        <p14:creationId xmlns:p14="http://schemas.microsoft.com/office/powerpoint/2010/main" val="3129882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DAC98D0-C990-4D7E-B33A-9379870B4B2D}" type="datetimeFigureOut">
              <a:rPr lang="en-US"/>
              <a:pPr>
                <a:defRPr/>
              </a:pPr>
              <a:t>8/6/2019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F76B5D4-A40E-4F13-9C7A-D4F015B05648}" type="slidenum">
              <a:rPr lang="en-US"/>
              <a:pPr>
                <a:defRPr/>
              </a:pPr>
              <a:t>‹#›</a:t>
            </a:fld>
            <a:endParaRPr lang="en-US"/>
          </a:p>
        </p:txBody>
      </p:sp>
    </p:spTree>
    <p:extLst>
      <p:ext uri="{BB962C8B-B14F-4D97-AF65-F5344CB8AC3E}">
        <p14:creationId xmlns:p14="http://schemas.microsoft.com/office/powerpoint/2010/main" val="1871297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BD02A49-2CBE-47AE-BA48-857FE58D904A}" type="datetimeFigureOut">
              <a:rPr lang="en-US"/>
              <a:pPr>
                <a:defRPr/>
              </a:pPr>
              <a:t>8/6/2019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3715763-F46B-4765-9819-33D9A85FA5A1}" type="slidenum">
              <a:rPr lang="en-US"/>
              <a:pPr>
                <a:defRPr/>
              </a:pPr>
              <a:t>‹#›</a:t>
            </a:fld>
            <a:endParaRPr lang="en-US"/>
          </a:p>
        </p:txBody>
      </p:sp>
    </p:spTree>
    <p:extLst>
      <p:ext uri="{BB962C8B-B14F-4D97-AF65-F5344CB8AC3E}">
        <p14:creationId xmlns:p14="http://schemas.microsoft.com/office/powerpoint/2010/main" val="4097707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0FE74AB-872C-4E2B-85F1-BE1D830499A5}" type="datetimeFigureOut">
              <a:rPr lang="en-US"/>
              <a:pPr>
                <a:defRPr/>
              </a:pPr>
              <a:t>8/6/2019</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323188A-6A70-4550-B9A1-49CEBF57863C}" type="slidenum">
              <a:rPr lang="en-US"/>
              <a:pPr>
                <a:defRPr/>
              </a:pPr>
              <a:t>‹#›</a:t>
            </a:fld>
            <a:endParaRPr lang="en-US"/>
          </a:p>
        </p:txBody>
      </p:sp>
    </p:spTree>
    <p:extLst>
      <p:ext uri="{BB962C8B-B14F-4D97-AF65-F5344CB8AC3E}">
        <p14:creationId xmlns:p14="http://schemas.microsoft.com/office/powerpoint/2010/main" val="2674268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608339A-9CA8-434E-ADDF-E452C75F31DF}" type="datetimeFigureOut">
              <a:rPr lang="en-US"/>
              <a:pPr>
                <a:defRPr/>
              </a:pPr>
              <a:t>8/6/2019</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11989CE-255F-4999-BF42-9874E06815D4}" type="slidenum">
              <a:rPr lang="en-US"/>
              <a:pPr>
                <a:defRPr/>
              </a:pPr>
              <a:t>‹#›</a:t>
            </a:fld>
            <a:endParaRPr lang="en-US"/>
          </a:p>
        </p:txBody>
      </p:sp>
    </p:spTree>
    <p:extLst>
      <p:ext uri="{BB962C8B-B14F-4D97-AF65-F5344CB8AC3E}">
        <p14:creationId xmlns:p14="http://schemas.microsoft.com/office/powerpoint/2010/main" val="2639235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4A99742-11FF-4BB3-9E42-9CC5FD6D4E64}" type="datetimeFigureOut">
              <a:rPr lang="en-US"/>
              <a:pPr>
                <a:defRPr/>
              </a:pPr>
              <a:t>8/6/2019</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175A8C8-612D-4A67-803B-2586EA751156}" type="slidenum">
              <a:rPr lang="en-US"/>
              <a:pPr>
                <a:defRPr/>
              </a:pPr>
              <a:t>‹#›</a:t>
            </a:fld>
            <a:endParaRPr lang="en-US"/>
          </a:p>
        </p:txBody>
      </p:sp>
    </p:spTree>
    <p:extLst>
      <p:ext uri="{BB962C8B-B14F-4D97-AF65-F5344CB8AC3E}">
        <p14:creationId xmlns:p14="http://schemas.microsoft.com/office/powerpoint/2010/main" val="3373526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206428E-4702-40DE-BDBB-77634039E872}" type="datetimeFigureOut">
              <a:rPr lang="en-US"/>
              <a:pPr>
                <a:defRPr/>
              </a:pPr>
              <a:t>8/6/2019</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3B2F4A1-F86A-4B23-BE8D-325472ED0186}" type="slidenum">
              <a:rPr lang="en-US"/>
              <a:pPr>
                <a:defRPr/>
              </a:pPr>
              <a:t>‹#›</a:t>
            </a:fld>
            <a:endParaRPr lang="en-US"/>
          </a:p>
        </p:txBody>
      </p:sp>
    </p:spTree>
    <p:extLst>
      <p:ext uri="{BB962C8B-B14F-4D97-AF65-F5344CB8AC3E}">
        <p14:creationId xmlns:p14="http://schemas.microsoft.com/office/powerpoint/2010/main" val="782718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DA1083B-77CD-4B23-A60B-70052772618A}" type="datetimeFigureOut">
              <a:rPr lang="en-US"/>
              <a:pPr>
                <a:defRPr/>
              </a:pPr>
              <a:t>8/6/2019</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86A2A08-45BF-4977-909C-8F2AF91E7B0D}" type="slidenum">
              <a:rPr lang="en-US"/>
              <a:pPr>
                <a:defRPr/>
              </a:pPr>
              <a:t>‹#›</a:t>
            </a:fld>
            <a:endParaRPr lang="en-US"/>
          </a:p>
        </p:txBody>
      </p:sp>
    </p:spTree>
    <p:extLst>
      <p:ext uri="{BB962C8B-B14F-4D97-AF65-F5344CB8AC3E}">
        <p14:creationId xmlns:p14="http://schemas.microsoft.com/office/powerpoint/2010/main" val="4197854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A3DD8EA-A5BF-4399-9BA1-9735D2F97932}" type="datetimeFigureOut">
              <a:rPr lang="en-US"/>
              <a:pPr>
                <a:defRPr/>
              </a:pPr>
              <a:t>8/6/2019</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2D45844-1FE7-4348-BAF4-F520A9843C44}" type="slidenum">
              <a:rPr lang="en-US"/>
              <a:pPr>
                <a:defRPr/>
              </a:pPr>
              <a:t>‹#›</a:t>
            </a:fld>
            <a:endParaRPr lang="en-US"/>
          </a:p>
        </p:txBody>
      </p:sp>
    </p:spTree>
    <p:extLst>
      <p:ext uri="{BB962C8B-B14F-4D97-AF65-F5344CB8AC3E}">
        <p14:creationId xmlns:p14="http://schemas.microsoft.com/office/powerpoint/2010/main" val="92130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965ACE0-B85D-4D68-9F01-70B44EB2A457}"/>
              </a:ext>
            </a:extLst>
          </p:cNvPr>
          <p:cNvSpPr>
            <a:spLocks noGrp="1"/>
          </p:cNvSpPr>
          <p:nvPr>
            <p:ph type="title"/>
          </p:nvPr>
        </p:nvSpPr>
        <p:spPr>
          <a:xfrm>
            <a:off x="0" y="600715"/>
            <a:ext cx="9144000" cy="914400"/>
          </a:xfrm>
          <a:prstGeom prst="rect">
            <a:avLst/>
          </a:prstGeom>
        </p:spPr>
        <p:txBody>
          <a:bodyPr anchor="ctr" anchorCtr="0"/>
          <a:lstStyle>
            <a:lvl1pPr marL="688975" indent="0">
              <a:defRPr/>
            </a:lvl1pPr>
          </a:lstStyle>
          <a:p>
            <a:r>
              <a:rPr lang="en-US" dirty="0"/>
              <a:t>Click to edit Master title style</a:t>
            </a:r>
          </a:p>
        </p:txBody>
      </p:sp>
      <p:pic>
        <p:nvPicPr>
          <p:cNvPr id="10" name="Picture 9">
            <a:extLst>
              <a:ext uri="{FF2B5EF4-FFF2-40B4-BE49-F238E27FC236}">
                <a16:creationId xmlns:a16="http://schemas.microsoft.com/office/drawing/2014/main" id="{5C59A836-72E6-4030-998C-A4373E962522}"/>
              </a:ext>
            </a:extLst>
          </p:cNvPr>
          <p:cNvPicPr preferRelativeResize="0">
            <a:picLocks/>
          </p:cNvPicPr>
          <p:nvPr userDrawn="1"/>
        </p:nvPicPr>
        <p:blipFill>
          <a:blip r:embed="rId2"/>
          <a:stretch>
            <a:fillRect/>
          </a:stretch>
        </p:blipFill>
        <p:spPr>
          <a:xfrm rot="16200000">
            <a:off x="3993778" y="1687701"/>
            <a:ext cx="1188720" cy="9235440"/>
          </a:xfrm>
          <a:prstGeom prst="rect">
            <a:avLst/>
          </a:prstGeom>
        </p:spPr>
      </p:pic>
      <p:pic>
        <p:nvPicPr>
          <p:cNvPr id="11" name="Picture 10">
            <a:extLst>
              <a:ext uri="{FF2B5EF4-FFF2-40B4-BE49-F238E27FC236}">
                <a16:creationId xmlns:a16="http://schemas.microsoft.com/office/drawing/2014/main" id="{C99418AE-3108-4C63-88E7-575EBE1BABB0}"/>
              </a:ext>
            </a:extLst>
          </p:cNvPr>
          <p:cNvPicPr preferRelativeResize="0">
            <a:picLocks/>
          </p:cNvPicPr>
          <p:nvPr userDrawn="1"/>
        </p:nvPicPr>
        <p:blipFill>
          <a:blip r:embed="rId2"/>
          <a:stretch>
            <a:fillRect/>
          </a:stretch>
        </p:blipFill>
        <p:spPr>
          <a:xfrm rot="16200000" flipH="1" flipV="1">
            <a:off x="3978012" y="-4056289"/>
            <a:ext cx="1188720" cy="9235440"/>
          </a:xfrm>
          <a:prstGeom prst="rect">
            <a:avLst/>
          </a:prstGeom>
        </p:spPr>
      </p:pic>
      <p:pic>
        <p:nvPicPr>
          <p:cNvPr id="13" name="Picture 12">
            <a:extLst>
              <a:ext uri="{FF2B5EF4-FFF2-40B4-BE49-F238E27FC236}">
                <a16:creationId xmlns:a16="http://schemas.microsoft.com/office/drawing/2014/main" id="{EDC14E77-0975-4C9D-B77A-F40335EA89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90762" y="6305420"/>
            <a:ext cx="445991" cy="420881"/>
          </a:xfrm>
          <a:prstGeom prst="rect">
            <a:avLst/>
          </a:prstGeom>
        </p:spPr>
      </p:pic>
      <p:sp>
        <p:nvSpPr>
          <p:cNvPr id="14" name="Content Placeholder 2">
            <a:extLst>
              <a:ext uri="{FF2B5EF4-FFF2-40B4-BE49-F238E27FC236}">
                <a16:creationId xmlns:a16="http://schemas.microsoft.com/office/drawing/2014/main" id="{5CCC4553-699A-44E1-B504-A8AB7B8B4D4D}"/>
              </a:ext>
            </a:extLst>
          </p:cNvPr>
          <p:cNvSpPr>
            <a:spLocks noGrp="1"/>
          </p:cNvSpPr>
          <p:nvPr>
            <p:ph idx="13"/>
          </p:nvPr>
        </p:nvSpPr>
        <p:spPr>
          <a:xfrm>
            <a:off x="19595" y="2011681"/>
            <a:ext cx="9144000" cy="3780379"/>
          </a:xfrm>
          <a:prstGeom prst="rect">
            <a:avLst/>
          </a:prstGeom>
        </p:spPr>
        <p:txBody>
          <a:bodyPr/>
          <a:lstStyle>
            <a:lvl1pPr marL="682625" indent="0">
              <a:lnSpc>
                <a:spcPct val="100000"/>
              </a:lnSpc>
              <a:spcBef>
                <a:spcPts val="0"/>
              </a:spcBef>
              <a:spcAft>
                <a:spcPts val="1200"/>
              </a:spcAft>
              <a:buFontTx/>
              <a:buNone/>
              <a:defRPr lang="en-US" sz="2800" b="1" kern="1200" dirty="0" smtClean="0">
                <a:solidFill>
                  <a:srgbClr val="1E9AD7"/>
                </a:solidFill>
                <a:latin typeface="Myriad Pro" charset="0"/>
                <a:ea typeface="Myriad Pro" charset="0"/>
                <a:cs typeface="Myriad Pro" charset="0"/>
              </a:defRPr>
            </a:lvl1pPr>
            <a:lvl2pPr marL="1146175" indent="-231775" algn="l" defTabSz="914400" rtl="0" eaLnBrk="0" fontAlgn="base" latinLnBrk="0" hangingPunct="0">
              <a:lnSpc>
                <a:spcPct val="100000"/>
              </a:lnSpc>
              <a:spcBef>
                <a:spcPct val="0"/>
              </a:spcBef>
              <a:spcAft>
                <a:spcPts val="600"/>
              </a:spcAft>
              <a:buClr>
                <a:srgbClr val="3AAD68"/>
              </a:buClr>
              <a:buFont typeface="Arial" charset="0"/>
              <a:buChar char="•"/>
              <a:defRPr lang="en-US" sz="2800" kern="1200" dirty="0" smtClean="0">
                <a:solidFill>
                  <a:srgbClr val="1B509B"/>
                </a:solidFill>
                <a:latin typeface="Myriad Pro" charset="0"/>
                <a:ea typeface="Myriad Pro" charset="0"/>
                <a:cs typeface="Myriad Pro" charset="0"/>
              </a:defRPr>
            </a:lvl2pPr>
            <a:lvl3pPr marL="1085850" indent="-342900">
              <a:defRPr/>
            </a:lvl3pPr>
            <a:lvl5pPr>
              <a:defRPr lang="en-US" sz="2000" kern="1200" dirty="0" smtClean="0">
                <a:solidFill>
                  <a:srgbClr val="1B509B"/>
                </a:solidFill>
                <a:latin typeface="Myriad Pro" charset="0"/>
                <a:ea typeface="Myriad Pro" charset="0"/>
                <a:cs typeface="Myriad Pro" charset="0"/>
              </a:defRPr>
            </a:lvl5pPr>
          </a:lstStyle>
          <a:p>
            <a:pPr lvl="0"/>
            <a:r>
              <a:rPr lang="en-US" dirty="0"/>
              <a:t>Edit Master text styles</a:t>
            </a:r>
          </a:p>
          <a:p>
            <a:pPr lvl="1"/>
            <a:r>
              <a:rPr lang="en-US" dirty="0"/>
              <a:t>First level</a:t>
            </a:r>
          </a:p>
        </p:txBody>
      </p:sp>
    </p:spTree>
    <p:extLst>
      <p:ext uri="{BB962C8B-B14F-4D97-AF65-F5344CB8AC3E}">
        <p14:creationId xmlns:p14="http://schemas.microsoft.com/office/powerpoint/2010/main" val="674939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7EEF036-D5F3-4337-B751-3CB4CDC20487}" type="datetimeFigureOut">
              <a:rPr lang="en-US"/>
              <a:pPr>
                <a:defRPr/>
              </a:pPr>
              <a:t>8/6/2019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BD3E860-8D8F-4074-B0F0-F3CC2ACFB11F}" type="slidenum">
              <a:rPr lang="en-US"/>
              <a:pPr>
                <a:defRPr/>
              </a:pPr>
              <a:t>‹#›</a:t>
            </a:fld>
            <a:endParaRPr lang="en-US"/>
          </a:p>
        </p:txBody>
      </p:sp>
    </p:spTree>
    <p:extLst>
      <p:ext uri="{BB962C8B-B14F-4D97-AF65-F5344CB8AC3E}">
        <p14:creationId xmlns:p14="http://schemas.microsoft.com/office/powerpoint/2010/main" val="2993673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C037BCB-963F-44B7-8799-90E16EDE6393}" type="datetimeFigureOut">
              <a:rPr lang="en-US"/>
              <a:pPr>
                <a:defRPr/>
              </a:pPr>
              <a:t>8/6/2019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8AAEEFF-B3C0-4C53-A6F7-82D70112A29F}" type="slidenum">
              <a:rPr lang="en-US"/>
              <a:pPr>
                <a:defRPr/>
              </a:pPr>
              <a:t>‹#›</a:t>
            </a:fld>
            <a:endParaRPr lang="en-US"/>
          </a:p>
        </p:txBody>
      </p:sp>
    </p:spTree>
    <p:extLst>
      <p:ext uri="{BB962C8B-B14F-4D97-AF65-F5344CB8AC3E}">
        <p14:creationId xmlns:p14="http://schemas.microsoft.com/office/powerpoint/2010/main" val="4089630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089ADBAF-9B08-EF4A-807F-94DB0FB1E6C0}"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F5A5EC4C-2AF2-F044-BC2D-4433CEEF03A3}" type="datetime1">
              <a:rPr lang="en-US" smtClean="0"/>
              <a:t>8/6/2019</a:t>
            </a:fld>
            <a:endParaRPr lang="en-US"/>
          </a:p>
        </p:txBody>
      </p:sp>
      <p:sp>
        <p:nvSpPr>
          <p:cNvPr id="5" name="Footer Placeholder 4"/>
          <p:cNvSpPr>
            <a:spLocks noGrp="1"/>
          </p:cNvSpPr>
          <p:nvPr>
            <p:ph type="ftr" sz="quarter" idx="11"/>
          </p:nvPr>
        </p:nvSpPr>
        <p:spPr/>
        <p:txBody>
          <a:bodyPr/>
          <a:lstStyle/>
          <a:p>
            <a:r>
              <a:rPr lang="en-US"/>
              <a:t>ICUDDR Peru, 2019</a:t>
            </a:r>
          </a:p>
        </p:txBody>
      </p:sp>
    </p:spTree>
    <p:extLst>
      <p:ext uri="{BB962C8B-B14F-4D97-AF65-F5344CB8AC3E}">
        <p14:creationId xmlns:p14="http://schemas.microsoft.com/office/powerpoint/2010/main" val="1357932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014F97D-4931-6A41-A544-2F6C3A1C7F25}" type="datetime1">
              <a:rPr lang="en-US" smtClean="0"/>
              <a:t>8/6/2019</a:t>
            </a:fld>
            <a:endParaRPr lang="en-US"/>
          </a:p>
        </p:txBody>
      </p:sp>
      <p:sp>
        <p:nvSpPr>
          <p:cNvPr id="5" name="Footer Placeholder 4"/>
          <p:cNvSpPr>
            <a:spLocks noGrp="1"/>
          </p:cNvSpPr>
          <p:nvPr>
            <p:ph type="ftr" sz="quarter" idx="11"/>
          </p:nvPr>
        </p:nvSpPr>
        <p:spPr/>
        <p:txBody>
          <a:bodyPr/>
          <a:lstStyle/>
          <a:p>
            <a:r>
              <a:rPr lang="en-US"/>
              <a:t>ICUDDR Peru, 2019</a:t>
            </a:r>
          </a:p>
        </p:txBody>
      </p:sp>
      <p:sp>
        <p:nvSpPr>
          <p:cNvPr id="6" name="Slide Number Placeholder 5"/>
          <p:cNvSpPr>
            <a:spLocks noGrp="1"/>
          </p:cNvSpPr>
          <p:nvPr>
            <p:ph type="sldNum" sz="quarter" idx="12"/>
          </p:nvPr>
        </p:nvSpPr>
        <p:spPr/>
        <p:txBody>
          <a:bodyPr/>
          <a:lstStyle/>
          <a:p>
            <a:fld id="{089ADBAF-9B08-EF4A-807F-94DB0FB1E6C0}" type="slidenum">
              <a:rPr lang="en-US" smtClean="0"/>
              <a:t>‹#›</a:t>
            </a:fld>
            <a:endParaRPr lang="en-US"/>
          </a:p>
        </p:txBody>
      </p:sp>
    </p:spTree>
    <p:extLst>
      <p:ext uri="{BB962C8B-B14F-4D97-AF65-F5344CB8AC3E}">
        <p14:creationId xmlns:p14="http://schemas.microsoft.com/office/powerpoint/2010/main" val="3078695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A09110-D018-DF49-9C05-6983EC372EC2}" type="datetime1">
              <a:rPr lang="en-US" smtClean="0"/>
              <a:t>8/6/2019</a:t>
            </a:fld>
            <a:endParaRPr lang="en-US"/>
          </a:p>
        </p:txBody>
      </p:sp>
      <p:sp>
        <p:nvSpPr>
          <p:cNvPr id="5" name="Footer Placeholder 4"/>
          <p:cNvSpPr>
            <a:spLocks noGrp="1"/>
          </p:cNvSpPr>
          <p:nvPr>
            <p:ph type="ftr" sz="quarter" idx="11"/>
          </p:nvPr>
        </p:nvSpPr>
        <p:spPr/>
        <p:txBody>
          <a:bodyPr/>
          <a:lstStyle/>
          <a:p>
            <a:r>
              <a:rPr lang="en-US"/>
              <a:t>ICUDDR Peru, 2019</a:t>
            </a:r>
          </a:p>
        </p:txBody>
      </p:sp>
      <p:sp>
        <p:nvSpPr>
          <p:cNvPr id="6" name="Slide Number Placeholder 5"/>
          <p:cNvSpPr>
            <a:spLocks noGrp="1"/>
          </p:cNvSpPr>
          <p:nvPr>
            <p:ph type="sldNum" sz="quarter" idx="12"/>
          </p:nvPr>
        </p:nvSpPr>
        <p:spPr/>
        <p:txBody>
          <a:bodyPr/>
          <a:lstStyle/>
          <a:p>
            <a:fld id="{089ADBAF-9B08-EF4A-807F-94DB0FB1E6C0}" type="slidenum">
              <a:rPr lang="en-US" smtClean="0"/>
              <a:t>‹#›</a:t>
            </a:fld>
            <a:endParaRPr lang="en-US"/>
          </a:p>
        </p:txBody>
      </p:sp>
    </p:spTree>
    <p:extLst>
      <p:ext uri="{BB962C8B-B14F-4D97-AF65-F5344CB8AC3E}">
        <p14:creationId xmlns:p14="http://schemas.microsoft.com/office/powerpoint/2010/main" val="1129622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026CD14-1848-6449-B60B-4EEB7F72933F}" type="datetime1">
              <a:rPr lang="en-US" smtClean="0"/>
              <a:t>8/6/2019</a:t>
            </a:fld>
            <a:endParaRPr lang="en-US"/>
          </a:p>
        </p:txBody>
      </p:sp>
      <p:sp>
        <p:nvSpPr>
          <p:cNvPr id="6" name="Footer Placeholder 5"/>
          <p:cNvSpPr>
            <a:spLocks noGrp="1"/>
          </p:cNvSpPr>
          <p:nvPr>
            <p:ph type="ftr" sz="quarter" idx="11"/>
          </p:nvPr>
        </p:nvSpPr>
        <p:spPr/>
        <p:txBody>
          <a:bodyPr/>
          <a:lstStyle/>
          <a:p>
            <a:r>
              <a:rPr lang="en-US"/>
              <a:t>ICUDDR Peru, 2019</a:t>
            </a:r>
          </a:p>
        </p:txBody>
      </p:sp>
      <p:sp>
        <p:nvSpPr>
          <p:cNvPr id="7" name="Slide Number Placeholder 6"/>
          <p:cNvSpPr>
            <a:spLocks noGrp="1"/>
          </p:cNvSpPr>
          <p:nvPr>
            <p:ph type="sldNum" sz="quarter" idx="12"/>
          </p:nvPr>
        </p:nvSpPr>
        <p:spPr/>
        <p:txBody>
          <a:bodyPr/>
          <a:lstStyle/>
          <a:p>
            <a:fld id="{089ADBAF-9B08-EF4A-807F-94DB0FB1E6C0}" type="slidenum">
              <a:rPr lang="en-US" smtClean="0"/>
              <a:t>‹#›</a:t>
            </a:fld>
            <a:endParaRPr lang="en-US"/>
          </a:p>
        </p:txBody>
      </p:sp>
    </p:spTree>
    <p:extLst>
      <p:ext uri="{BB962C8B-B14F-4D97-AF65-F5344CB8AC3E}">
        <p14:creationId xmlns:p14="http://schemas.microsoft.com/office/powerpoint/2010/main" val="941373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49EF7CBA-71FD-6843-9815-E8351EBDB1D7}" type="datetime1">
              <a:rPr lang="en-US" smtClean="0"/>
              <a:t>8/6/2019</a:t>
            </a:fld>
            <a:endParaRPr lang="en-US"/>
          </a:p>
        </p:txBody>
      </p:sp>
      <p:sp>
        <p:nvSpPr>
          <p:cNvPr id="8" name="Footer Placeholder 7"/>
          <p:cNvSpPr>
            <a:spLocks noGrp="1"/>
          </p:cNvSpPr>
          <p:nvPr>
            <p:ph type="ftr" sz="quarter" idx="11"/>
          </p:nvPr>
        </p:nvSpPr>
        <p:spPr/>
        <p:txBody>
          <a:bodyPr/>
          <a:lstStyle/>
          <a:p>
            <a:r>
              <a:rPr lang="en-US"/>
              <a:t>ICUDDR Peru, 2019</a:t>
            </a:r>
          </a:p>
        </p:txBody>
      </p:sp>
      <p:sp>
        <p:nvSpPr>
          <p:cNvPr id="9" name="Slide Number Placeholder 8"/>
          <p:cNvSpPr>
            <a:spLocks noGrp="1"/>
          </p:cNvSpPr>
          <p:nvPr>
            <p:ph type="sldNum" sz="quarter" idx="12"/>
          </p:nvPr>
        </p:nvSpPr>
        <p:spPr/>
        <p:txBody>
          <a:bodyPr/>
          <a:lstStyle/>
          <a:p>
            <a:fld id="{089ADBAF-9B08-EF4A-807F-94DB0FB1E6C0}"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689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553DD97-F8C7-024F-93EB-8A1DA6FDEB93}" type="datetime1">
              <a:rPr lang="en-US" smtClean="0"/>
              <a:t>8/6/2019</a:t>
            </a:fld>
            <a:endParaRPr lang="en-US"/>
          </a:p>
        </p:txBody>
      </p:sp>
      <p:sp>
        <p:nvSpPr>
          <p:cNvPr id="6" name="Footer Placeholder 5"/>
          <p:cNvSpPr>
            <a:spLocks noGrp="1"/>
          </p:cNvSpPr>
          <p:nvPr>
            <p:ph type="ftr" sz="quarter" idx="11"/>
          </p:nvPr>
        </p:nvSpPr>
        <p:spPr/>
        <p:txBody>
          <a:bodyPr/>
          <a:lstStyle/>
          <a:p>
            <a:r>
              <a:rPr lang="en-US"/>
              <a:t>ICUDDR Peru, 2019</a:t>
            </a:r>
          </a:p>
        </p:txBody>
      </p:sp>
      <p:sp>
        <p:nvSpPr>
          <p:cNvPr id="7" name="Slide Number Placeholder 6"/>
          <p:cNvSpPr>
            <a:spLocks noGrp="1"/>
          </p:cNvSpPr>
          <p:nvPr>
            <p:ph type="sldNum" sz="quarter" idx="12"/>
          </p:nvPr>
        </p:nvSpPr>
        <p:spPr/>
        <p:txBody>
          <a:bodyPr/>
          <a:lstStyle/>
          <a:p>
            <a:fld id="{089ADBAF-9B08-EF4A-807F-94DB0FB1E6C0}"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0404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5ECC745-073F-DE45-95CF-E581DF87B745}" type="datetime1">
              <a:rPr lang="en-US" smtClean="0"/>
              <a:t>8/6/2019</a:t>
            </a:fld>
            <a:endParaRPr lang="en-US"/>
          </a:p>
        </p:txBody>
      </p:sp>
      <p:sp>
        <p:nvSpPr>
          <p:cNvPr id="6" name="Footer Placeholder 5"/>
          <p:cNvSpPr>
            <a:spLocks noGrp="1"/>
          </p:cNvSpPr>
          <p:nvPr>
            <p:ph type="ftr" sz="quarter" idx="11"/>
          </p:nvPr>
        </p:nvSpPr>
        <p:spPr/>
        <p:txBody>
          <a:bodyPr/>
          <a:lstStyle/>
          <a:p>
            <a:r>
              <a:rPr lang="en-US"/>
              <a:t>ICUDDR Peru, 2019</a:t>
            </a:r>
          </a:p>
        </p:txBody>
      </p:sp>
      <p:sp>
        <p:nvSpPr>
          <p:cNvPr id="7" name="Slide Number Placeholder 6"/>
          <p:cNvSpPr>
            <a:spLocks noGrp="1"/>
          </p:cNvSpPr>
          <p:nvPr>
            <p:ph type="sldNum" sz="quarter" idx="12"/>
          </p:nvPr>
        </p:nvSpPr>
        <p:spPr/>
        <p:txBody>
          <a:bodyPr/>
          <a:lstStyle/>
          <a:p>
            <a:fld id="{089ADBAF-9B08-EF4A-807F-94DB0FB1E6C0}"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84100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BE6D6655-9BE1-1D49-8562-81EAA52F8C53}" type="datetime1">
              <a:rPr lang="en-US" smtClean="0"/>
              <a:t>8/6/2019</a:t>
            </a:fld>
            <a:endParaRPr lang="en-US"/>
          </a:p>
        </p:txBody>
      </p:sp>
      <p:sp>
        <p:nvSpPr>
          <p:cNvPr id="6" name="Footer Placeholder 5"/>
          <p:cNvSpPr>
            <a:spLocks noGrp="1"/>
          </p:cNvSpPr>
          <p:nvPr>
            <p:ph type="ftr" sz="quarter" idx="11"/>
          </p:nvPr>
        </p:nvSpPr>
        <p:spPr/>
        <p:txBody>
          <a:bodyPr/>
          <a:lstStyle/>
          <a:p>
            <a:r>
              <a:rPr lang="en-US"/>
              <a:t>ICUDDR Peru, 2019</a:t>
            </a:r>
          </a:p>
        </p:txBody>
      </p:sp>
      <p:sp>
        <p:nvSpPr>
          <p:cNvPr id="7" name="Slide Number Placeholder 6"/>
          <p:cNvSpPr>
            <a:spLocks noGrp="1"/>
          </p:cNvSpPr>
          <p:nvPr>
            <p:ph type="sldNum" sz="quarter" idx="12"/>
          </p:nvPr>
        </p:nvSpPr>
        <p:spPr/>
        <p:txBody>
          <a:bodyPr/>
          <a:lstStyle/>
          <a:p>
            <a:fld id="{089ADBAF-9B08-EF4A-807F-94DB0FB1E6C0}"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24716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47F19F-A2D7-48F1-BD44-A2873C345259}"/>
              </a:ext>
            </a:extLst>
          </p:cNvPr>
          <p:cNvPicPr preferRelativeResize="0">
            <a:picLocks/>
          </p:cNvPicPr>
          <p:nvPr userDrawn="1"/>
        </p:nvPicPr>
        <p:blipFill>
          <a:blip r:embed="rId2"/>
          <a:stretch>
            <a:fillRect/>
          </a:stretch>
        </p:blipFill>
        <p:spPr>
          <a:xfrm rot="16200000">
            <a:off x="3580599" y="1294597"/>
            <a:ext cx="2011680" cy="9172875"/>
          </a:xfrm>
          <a:prstGeom prst="rect">
            <a:avLst/>
          </a:prstGeom>
        </p:spPr>
      </p:pic>
      <p:sp>
        <p:nvSpPr>
          <p:cNvPr id="9" name="Content Placeholder 2">
            <a:extLst>
              <a:ext uri="{FF2B5EF4-FFF2-40B4-BE49-F238E27FC236}">
                <a16:creationId xmlns:a16="http://schemas.microsoft.com/office/drawing/2014/main" id="{45CE5562-3F99-4191-A9A4-215B5EB0CEBB}"/>
              </a:ext>
            </a:extLst>
          </p:cNvPr>
          <p:cNvSpPr>
            <a:spLocks noGrp="1"/>
          </p:cNvSpPr>
          <p:nvPr>
            <p:ph idx="13"/>
          </p:nvPr>
        </p:nvSpPr>
        <p:spPr>
          <a:xfrm>
            <a:off x="19595" y="2011681"/>
            <a:ext cx="9144000" cy="3780379"/>
          </a:xfrm>
          <a:prstGeom prst="rect">
            <a:avLst/>
          </a:prstGeom>
        </p:spPr>
        <p:txBody>
          <a:bodyPr/>
          <a:lstStyle>
            <a:lvl1pPr marL="682625" indent="0">
              <a:lnSpc>
                <a:spcPct val="100000"/>
              </a:lnSpc>
              <a:spcBef>
                <a:spcPts val="0"/>
              </a:spcBef>
              <a:spcAft>
                <a:spcPts val="1200"/>
              </a:spcAft>
              <a:buFontTx/>
              <a:buNone/>
              <a:defRPr lang="en-US" sz="2800" b="1" kern="1200" dirty="0" smtClean="0">
                <a:solidFill>
                  <a:srgbClr val="1E9AD7"/>
                </a:solidFill>
                <a:latin typeface="Myriad Pro" charset="0"/>
                <a:ea typeface="Myriad Pro" charset="0"/>
                <a:cs typeface="Myriad Pro" charset="0"/>
              </a:defRPr>
            </a:lvl1pPr>
            <a:lvl2pPr marL="1146175" indent="-231775" algn="l" defTabSz="914400" rtl="0" eaLnBrk="0" fontAlgn="base" latinLnBrk="0" hangingPunct="0">
              <a:lnSpc>
                <a:spcPct val="100000"/>
              </a:lnSpc>
              <a:spcBef>
                <a:spcPct val="0"/>
              </a:spcBef>
              <a:spcAft>
                <a:spcPts val="600"/>
              </a:spcAft>
              <a:buClr>
                <a:srgbClr val="3AAD68"/>
              </a:buClr>
              <a:buFont typeface="Arial" charset="0"/>
              <a:buChar char="•"/>
              <a:defRPr lang="en-US" sz="2800" kern="1200" dirty="0" smtClean="0">
                <a:solidFill>
                  <a:srgbClr val="1B509B"/>
                </a:solidFill>
                <a:latin typeface="Myriad Pro" charset="0"/>
                <a:ea typeface="Myriad Pro" charset="0"/>
                <a:cs typeface="Myriad Pro" charset="0"/>
              </a:defRPr>
            </a:lvl2pPr>
            <a:lvl3pPr marL="1085850" indent="-342900">
              <a:defRPr/>
            </a:lvl3pPr>
            <a:lvl5pPr>
              <a:defRPr lang="en-US" sz="2000" kern="1200" dirty="0" smtClean="0">
                <a:solidFill>
                  <a:srgbClr val="1B509B"/>
                </a:solidFill>
                <a:latin typeface="Myriad Pro" charset="0"/>
                <a:ea typeface="Myriad Pro" charset="0"/>
                <a:cs typeface="Myriad Pro" charset="0"/>
              </a:defRPr>
            </a:lvl5pPr>
          </a:lstStyle>
          <a:p>
            <a:pPr lvl="0"/>
            <a:r>
              <a:rPr lang="en-US" dirty="0"/>
              <a:t>Edit Master text styles</a:t>
            </a:r>
          </a:p>
          <a:p>
            <a:pPr lvl="1"/>
            <a:r>
              <a:rPr lang="en-US" dirty="0"/>
              <a:t>First level</a:t>
            </a:r>
          </a:p>
        </p:txBody>
      </p:sp>
      <p:pic>
        <p:nvPicPr>
          <p:cNvPr id="6" name="Picture 5">
            <a:extLst>
              <a:ext uri="{FF2B5EF4-FFF2-40B4-BE49-F238E27FC236}">
                <a16:creationId xmlns:a16="http://schemas.microsoft.com/office/drawing/2014/main" id="{C018A180-70C1-4599-9930-FC6EDEFA832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90762" y="6305420"/>
            <a:ext cx="445991" cy="420881"/>
          </a:xfrm>
          <a:prstGeom prst="rect">
            <a:avLst/>
          </a:prstGeom>
        </p:spPr>
      </p:pic>
      <p:sp>
        <p:nvSpPr>
          <p:cNvPr id="10" name="Title 3">
            <a:extLst>
              <a:ext uri="{FF2B5EF4-FFF2-40B4-BE49-F238E27FC236}">
                <a16:creationId xmlns:a16="http://schemas.microsoft.com/office/drawing/2014/main" id="{EBE9B986-54D5-43E2-B567-0AA552B0A942}"/>
              </a:ext>
            </a:extLst>
          </p:cNvPr>
          <p:cNvSpPr>
            <a:spLocks noGrp="1"/>
          </p:cNvSpPr>
          <p:nvPr>
            <p:ph type="title"/>
          </p:nvPr>
        </p:nvSpPr>
        <p:spPr>
          <a:xfrm>
            <a:off x="19595" y="945960"/>
            <a:ext cx="9144000" cy="914400"/>
          </a:xfrm>
        </p:spPr>
        <p:txBody>
          <a:bodyPr anchor="ctr" anchorCtr="0"/>
          <a:lstStyle>
            <a:lvl1pPr marL="693738" indent="0">
              <a:defRPr sz="3200"/>
            </a:lvl1pPr>
          </a:lstStyle>
          <a:p>
            <a:r>
              <a:rPr lang="en-US" dirty="0"/>
              <a:t>Click to edit Master title style</a:t>
            </a:r>
          </a:p>
        </p:txBody>
      </p:sp>
    </p:spTree>
    <p:extLst>
      <p:ext uri="{BB962C8B-B14F-4D97-AF65-F5344CB8AC3E}">
        <p14:creationId xmlns:p14="http://schemas.microsoft.com/office/powerpoint/2010/main" val="3073963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1E031A6-D72B-B345-99A2-D4498BEC511E}" type="datetime1">
              <a:rPr lang="en-US" smtClean="0"/>
              <a:t>8/6/2019</a:t>
            </a:fld>
            <a:endParaRPr lang="en-US"/>
          </a:p>
        </p:txBody>
      </p:sp>
      <p:sp>
        <p:nvSpPr>
          <p:cNvPr id="4" name="Footer Placeholder 3"/>
          <p:cNvSpPr>
            <a:spLocks noGrp="1"/>
          </p:cNvSpPr>
          <p:nvPr>
            <p:ph type="ftr" sz="quarter" idx="11"/>
          </p:nvPr>
        </p:nvSpPr>
        <p:spPr/>
        <p:txBody>
          <a:bodyPr/>
          <a:lstStyle/>
          <a:p>
            <a:r>
              <a:rPr lang="en-US"/>
              <a:t>ICUDDR Peru, 2019</a:t>
            </a:r>
          </a:p>
        </p:txBody>
      </p:sp>
      <p:sp>
        <p:nvSpPr>
          <p:cNvPr id="5" name="Slide Number Placeholder 4"/>
          <p:cNvSpPr>
            <a:spLocks noGrp="1"/>
          </p:cNvSpPr>
          <p:nvPr>
            <p:ph type="sldNum" sz="quarter" idx="12"/>
          </p:nvPr>
        </p:nvSpPr>
        <p:spPr/>
        <p:txBody>
          <a:bodyPr/>
          <a:lstStyle/>
          <a:p>
            <a:fld id="{089ADBAF-9B08-EF4A-807F-94DB0FB1E6C0}" type="slidenum">
              <a:rPr lang="en-US" smtClean="0"/>
              <a:t>‹#›</a:t>
            </a:fld>
            <a:endParaRPr lang="en-US"/>
          </a:p>
        </p:txBody>
      </p:sp>
    </p:spTree>
    <p:extLst>
      <p:ext uri="{BB962C8B-B14F-4D97-AF65-F5344CB8AC3E}">
        <p14:creationId xmlns:p14="http://schemas.microsoft.com/office/powerpoint/2010/main" val="2800850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23BA4BCD-B4CC-C54A-A1AA-86B65E348C46}" type="datetime1">
              <a:rPr lang="en-US" smtClean="0"/>
              <a:t>8/6/2019</a:t>
            </a:fld>
            <a:endParaRPr lang="en-US"/>
          </a:p>
        </p:txBody>
      </p:sp>
      <p:sp>
        <p:nvSpPr>
          <p:cNvPr id="3" name="Footer Placeholder 2"/>
          <p:cNvSpPr>
            <a:spLocks noGrp="1"/>
          </p:cNvSpPr>
          <p:nvPr>
            <p:ph type="ftr" sz="quarter" idx="11"/>
          </p:nvPr>
        </p:nvSpPr>
        <p:spPr/>
        <p:txBody>
          <a:bodyPr/>
          <a:lstStyle/>
          <a:p>
            <a:r>
              <a:rPr lang="en-US"/>
              <a:t>ICUDDR Peru, 2019</a:t>
            </a:r>
          </a:p>
        </p:txBody>
      </p:sp>
      <p:sp>
        <p:nvSpPr>
          <p:cNvPr id="4" name="Slide Number Placeholder 3"/>
          <p:cNvSpPr>
            <a:spLocks noGrp="1"/>
          </p:cNvSpPr>
          <p:nvPr>
            <p:ph type="sldNum" sz="quarter" idx="12"/>
          </p:nvPr>
        </p:nvSpPr>
        <p:spPr/>
        <p:txBody>
          <a:bodyPr/>
          <a:lstStyle/>
          <a:p>
            <a:fld id="{089ADBAF-9B08-EF4A-807F-94DB0FB1E6C0}" type="slidenum">
              <a:rPr lang="en-US" smtClean="0"/>
              <a:t>‹#›</a:t>
            </a:fld>
            <a:endParaRPr lang="en-US"/>
          </a:p>
        </p:txBody>
      </p:sp>
    </p:spTree>
    <p:extLst>
      <p:ext uri="{BB962C8B-B14F-4D97-AF65-F5344CB8AC3E}">
        <p14:creationId xmlns:p14="http://schemas.microsoft.com/office/powerpoint/2010/main" val="1288711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A80834-D551-3041-A7D5-5E98ECDA6156}" type="datetime1">
              <a:rPr lang="en-US" smtClean="0"/>
              <a:t>8/6/2019</a:t>
            </a:fld>
            <a:endParaRPr lang="en-US"/>
          </a:p>
        </p:txBody>
      </p:sp>
      <p:sp>
        <p:nvSpPr>
          <p:cNvPr id="6" name="Footer Placeholder 5"/>
          <p:cNvSpPr>
            <a:spLocks noGrp="1"/>
          </p:cNvSpPr>
          <p:nvPr>
            <p:ph type="ftr" sz="quarter" idx="11"/>
          </p:nvPr>
        </p:nvSpPr>
        <p:spPr/>
        <p:txBody>
          <a:bodyPr/>
          <a:lstStyle/>
          <a:p>
            <a:r>
              <a:rPr lang="en-US"/>
              <a:t>ICUDDR Peru, 2019</a:t>
            </a:r>
          </a:p>
        </p:txBody>
      </p:sp>
      <p:sp>
        <p:nvSpPr>
          <p:cNvPr id="7" name="Slide Number Placeholder 6"/>
          <p:cNvSpPr>
            <a:spLocks noGrp="1"/>
          </p:cNvSpPr>
          <p:nvPr>
            <p:ph type="sldNum" sz="quarter" idx="12"/>
          </p:nvPr>
        </p:nvSpPr>
        <p:spPr/>
        <p:txBody>
          <a:bodyPr/>
          <a:lstStyle/>
          <a:p>
            <a:fld id="{089ADBAF-9B08-EF4A-807F-94DB0FB1E6C0}" type="slidenum">
              <a:rPr lang="en-US" smtClean="0"/>
              <a:t>‹#›</a:t>
            </a:fld>
            <a:endParaRPr lang="en-US"/>
          </a:p>
        </p:txBody>
      </p:sp>
    </p:spTree>
    <p:extLst>
      <p:ext uri="{BB962C8B-B14F-4D97-AF65-F5344CB8AC3E}">
        <p14:creationId xmlns:p14="http://schemas.microsoft.com/office/powerpoint/2010/main" val="3218692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9D844EE4-F622-6A4B-ACA4-20BDC211C9BC}" type="datetime1">
              <a:rPr lang="en-US" smtClean="0"/>
              <a:t>8/6/2019</a:t>
            </a:fld>
            <a:endParaRPr lang="en-US"/>
          </a:p>
        </p:txBody>
      </p:sp>
      <p:sp>
        <p:nvSpPr>
          <p:cNvPr id="6" name="Footer Placeholder 5"/>
          <p:cNvSpPr>
            <a:spLocks noGrp="1"/>
          </p:cNvSpPr>
          <p:nvPr>
            <p:ph type="ftr" sz="quarter" idx="11"/>
          </p:nvPr>
        </p:nvSpPr>
        <p:spPr>
          <a:xfrm>
            <a:off x="5867399" y="6288741"/>
            <a:ext cx="2675965" cy="365125"/>
          </a:xfrm>
        </p:spPr>
        <p:txBody>
          <a:bodyPr/>
          <a:lstStyle/>
          <a:p>
            <a:r>
              <a:rPr lang="en-US"/>
              <a:t>ICUDDR Peru, 2019</a:t>
            </a:r>
          </a:p>
        </p:txBody>
      </p:sp>
      <p:sp>
        <p:nvSpPr>
          <p:cNvPr id="7" name="Slide Number Placeholder 6"/>
          <p:cNvSpPr>
            <a:spLocks noGrp="1"/>
          </p:cNvSpPr>
          <p:nvPr>
            <p:ph type="sldNum" sz="quarter" idx="12"/>
          </p:nvPr>
        </p:nvSpPr>
        <p:spPr/>
        <p:txBody>
          <a:bodyPr/>
          <a:lstStyle/>
          <a:p>
            <a:fld id="{089ADBAF-9B08-EF4A-807F-94DB0FB1E6C0}"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269671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251C9A27-0F6A-794B-8464-C7A865F19656}" type="datetime1">
              <a:rPr lang="en-US" smtClean="0"/>
              <a:t>8/6/2019</a:t>
            </a:fld>
            <a:endParaRPr lang="en-US"/>
          </a:p>
        </p:txBody>
      </p:sp>
      <p:sp>
        <p:nvSpPr>
          <p:cNvPr id="6" name="Footer Placeholder 5"/>
          <p:cNvSpPr>
            <a:spLocks noGrp="1"/>
          </p:cNvSpPr>
          <p:nvPr>
            <p:ph type="ftr" sz="quarter" idx="11"/>
          </p:nvPr>
        </p:nvSpPr>
        <p:spPr>
          <a:xfrm>
            <a:off x="3325813" y="6288741"/>
            <a:ext cx="5217551" cy="365125"/>
          </a:xfrm>
        </p:spPr>
        <p:txBody>
          <a:bodyPr/>
          <a:lstStyle/>
          <a:p>
            <a:r>
              <a:rPr lang="en-US"/>
              <a:t>ICUDDR Peru, 2019</a:t>
            </a:r>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437258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6D2A9702-E6C4-AE4A-B904-F6617D845234}" type="datetime1">
              <a:rPr lang="en-US" smtClean="0"/>
              <a:t>8/6/2019</a:t>
            </a:fld>
            <a:endParaRPr lang="en-US"/>
          </a:p>
        </p:txBody>
      </p:sp>
      <p:sp>
        <p:nvSpPr>
          <p:cNvPr id="6" name="Footer Placeholder 5"/>
          <p:cNvSpPr>
            <a:spLocks noGrp="1"/>
          </p:cNvSpPr>
          <p:nvPr>
            <p:ph type="ftr" sz="quarter" idx="11"/>
          </p:nvPr>
        </p:nvSpPr>
        <p:spPr>
          <a:xfrm>
            <a:off x="3325813" y="6288741"/>
            <a:ext cx="5217551" cy="365125"/>
          </a:xfrm>
        </p:spPr>
        <p:txBody>
          <a:bodyPr/>
          <a:lstStyle/>
          <a:p>
            <a:r>
              <a:rPr lang="en-US"/>
              <a:t>ICUDDR Peru, 2019</a:t>
            </a:r>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906186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99E0897B-302F-B145-9051-925E0A7A6F5D}" type="datetime1">
              <a:rPr lang="en-US" smtClean="0"/>
              <a:t>8/6/2019</a:t>
            </a:fld>
            <a:endParaRPr lang="en-US"/>
          </a:p>
        </p:txBody>
      </p:sp>
      <p:sp>
        <p:nvSpPr>
          <p:cNvPr id="5" name="Footer Placeholder 4"/>
          <p:cNvSpPr>
            <a:spLocks noGrp="1"/>
          </p:cNvSpPr>
          <p:nvPr>
            <p:ph type="ftr" sz="quarter" idx="11"/>
          </p:nvPr>
        </p:nvSpPr>
        <p:spPr/>
        <p:txBody>
          <a:bodyPr/>
          <a:lstStyle/>
          <a:p>
            <a:r>
              <a:rPr lang="en-US"/>
              <a:t>ICUDDR Peru, 2019</a:t>
            </a:r>
          </a:p>
        </p:txBody>
      </p:sp>
      <p:sp>
        <p:nvSpPr>
          <p:cNvPr id="6" name="Slide Number Placeholder 5"/>
          <p:cNvSpPr>
            <a:spLocks noGrp="1"/>
          </p:cNvSpPr>
          <p:nvPr>
            <p:ph type="sldNum" sz="quarter" idx="12"/>
          </p:nvPr>
        </p:nvSpPr>
        <p:spPr/>
        <p:txBody>
          <a:bodyPr/>
          <a:lstStyle/>
          <a:p>
            <a:fld id="{089ADBAF-9B08-EF4A-807F-94DB0FB1E6C0}" type="slidenum">
              <a:rPr lang="en-US" smtClean="0"/>
              <a:t>‹#›</a:t>
            </a:fld>
            <a:endParaRPr lang="en-US"/>
          </a:p>
        </p:txBody>
      </p:sp>
    </p:spTree>
    <p:extLst>
      <p:ext uri="{BB962C8B-B14F-4D97-AF65-F5344CB8AC3E}">
        <p14:creationId xmlns:p14="http://schemas.microsoft.com/office/powerpoint/2010/main" val="3056299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38DE33C-DE2A-2A4D-99E3-A21A6B15936F}" type="datetime1">
              <a:rPr lang="en-US" smtClean="0"/>
              <a:t>8/6/2019</a:t>
            </a:fld>
            <a:endParaRPr lang="en-US"/>
          </a:p>
        </p:txBody>
      </p:sp>
      <p:sp>
        <p:nvSpPr>
          <p:cNvPr id="5" name="Footer Placeholder 4"/>
          <p:cNvSpPr>
            <a:spLocks noGrp="1"/>
          </p:cNvSpPr>
          <p:nvPr>
            <p:ph type="ftr" sz="quarter" idx="11"/>
          </p:nvPr>
        </p:nvSpPr>
        <p:spPr/>
        <p:txBody>
          <a:bodyPr/>
          <a:lstStyle/>
          <a:p>
            <a:r>
              <a:rPr lang="en-US"/>
              <a:t>ICUDDR Peru, 2019</a:t>
            </a:r>
          </a:p>
        </p:txBody>
      </p:sp>
      <p:sp>
        <p:nvSpPr>
          <p:cNvPr id="6" name="Slide Number Placeholder 5"/>
          <p:cNvSpPr>
            <a:spLocks noGrp="1"/>
          </p:cNvSpPr>
          <p:nvPr>
            <p:ph type="sldNum" sz="quarter" idx="12"/>
          </p:nvPr>
        </p:nvSpPr>
        <p:spPr/>
        <p:txBody>
          <a:bodyPr/>
          <a:lstStyle/>
          <a:p>
            <a:fld id="{089ADBAF-9B08-EF4A-807F-94DB0FB1E6C0}" type="slidenum">
              <a:rPr lang="en-US" smtClean="0"/>
              <a:t>‹#›</a:t>
            </a:fld>
            <a:endParaRPr lang="en-US"/>
          </a:p>
        </p:txBody>
      </p:sp>
    </p:spTree>
    <p:extLst>
      <p:ext uri="{BB962C8B-B14F-4D97-AF65-F5344CB8AC3E}">
        <p14:creationId xmlns:p14="http://schemas.microsoft.com/office/powerpoint/2010/main" val="2110615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A3994-C562-4D5C-B6FE-0D81D1F58B85}"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7806902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BA3994-C562-4D5C-B6FE-0D81D1F58B85}"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585284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33C-D510-42FA-9205-2FFF0768BED7}"/>
              </a:ext>
            </a:extLst>
          </p:cNvPr>
          <p:cNvSpPr>
            <a:spLocks noGrp="1"/>
          </p:cNvSpPr>
          <p:nvPr>
            <p:ph type="title"/>
          </p:nvPr>
        </p:nvSpPr>
        <p:spPr>
          <a:xfrm>
            <a:off x="0" y="731838"/>
            <a:ext cx="9144000" cy="914400"/>
          </a:xfrm>
          <a:prstGeom prst="rect">
            <a:avLst/>
          </a:prstGeom>
        </p:spPr>
        <p:txBody>
          <a:bodyPr anchor="ctr" anchorCtr="0"/>
          <a:lstStyle>
            <a:lvl1pPr marL="682625" inden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2ADB31B-1F08-416A-B960-002D0D5E8D78}"/>
              </a:ext>
            </a:extLst>
          </p:cNvPr>
          <p:cNvSpPr>
            <a:spLocks noGrp="1"/>
          </p:cNvSpPr>
          <p:nvPr>
            <p:ph idx="1"/>
          </p:nvPr>
        </p:nvSpPr>
        <p:spPr>
          <a:xfrm>
            <a:off x="0" y="1825625"/>
            <a:ext cx="8515350" cy="4351338"/>
          </a:xfrm>
          <a:prstGeom prst="rect">
            <a:avLst/>
          </a:prstGeom>
        </p:spPr>
        <p:txBody>
          <a:bodyPr/>
          <a:lstStyle>
            <a:lvl1pPr marL="1023938" indent="-341313">
              <a:buClr>
                <a:srgbClr val="3AAD68"/>
              </a:buClr>
              <a:buFont typeface="Arial" panose="020B0604020202020204" pitchFamily="34" charset="0"/>
              <a:buChar char="•"/>
              <a:defRPr b="1">
                <a:solidFill>
                  <a:srgbClr val="1E9AD7"/>
                </a:solidFill>
              </a:defRPr>
            </a:lvl1pPr>
            <a:lvl2pPr marL="1377950" indent="-354013">
              <a:buClr>
                <a:srgbClr val="3AAD68"/>
              </a:buClr>
              <a:buFont typeface="Arial" panose="020B0604020202020204" pitchFamily="34" charset="0"/>
              <a:buChar char="–"/>
              <a:defRPr>
                <a:solidFill>
                  <a:srgbClr val="1B509B"/>
                </a:solidFill>
              </a:defRPr>
            </a:lvl2pPr>
          </a:lstStyle>
          <a:p>
            <a:pPr lvl="0"/>
            <a:r>
              <a:rPr lang="en-US" dirty="0"/>
              <a:t>Edit Master text styles</a:t>
            </a:r>
          </a:p>
          <a:p>
            <a:pPr lvl="1"/>
            <a:r>
              <a:rPr lang="en-US" dirty="0"/>
              <a:t>Second level</a:t>
            </a:r>
          </a:p>
        </p:txBody>
      </p:sp>
      <p:pic>
        <p:nvPicPr>
          <p:cNvPr id="7" name="Picture 6">
            <a:extLst>
              <a:ext uri="{FF2B5EF4-FFF2-40B4-BE49-F238E27FC236}">
                <a16:creationId xmlns:a16="http://schemas.microsoft.com/office/drawing/2014/main" id="{33F70D7F-1255-4948-8E46-8B8B5A419595}"/>
              </a:ext>
            </a:extLst>
          </p:cNvPr>
          <p:cNvPicPr>
            <a:picLocks noChangeAspect="1"/>
          </p:cNvPicPr>
          <p:nvPr userDrawn="1"/>
        </p:nvPicPr>
        <p:blipFill>
          <a:blip r:embed="rId2"/>
          <a:stretch>
            <a:fillRect/>
          </a:stretch>
        </p:blipFill>
        <p:spPr>
          <a:xfrm rot="5400000" flipH="1">
            <a:off x="3616053" y="1313208"/>
            <a:ext cx="1911893" cy="9235440"/>
          </a:xfrm>
          <a:prstGeom prst="rect">
            <a:avLst/>
          </a:prstGeom>
        </p:spPr>
      </p:pic>
      <p:pic>
        <p:nvPicPr>
          <p:cNvPr id="8" name="Picture 7">
            <a:extLst>
              <a:ext uri="{FF2B5EF4-FFF2-40B4-BE49-F238E27FC236}">
                <a16:creationId xmlns:a16="http://schemas.microsoft.com/office/drawing/2014/main" id="{7067F282-08F8-4E3A-B1A9-C52936F5191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203" y="6289943"/>
            <a:ext cx="445991" cy="420881"/>
          </a:xfrm>
          <a:prstGeom prst="rect">
            <a:avLst/>
          </a:prstGeom>
        </p:spPr>
      </p:pic>
    </p:spTree>
    <p:extLst>
      <p:ext uri="{BB962C8B-B14F-4D97-AF65-F5344CB8AC3E}">
        <p14:creationId xmlns:p14="http://schemas.microsoft.com/office/powerpoint/2010/main" val="34898999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A3994-C562-4D5C-B6FE-0D81D1F58B85}"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14334764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BA3994-C562-4D5C-B6FE-0D81D1F58B85}"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21345309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A3994-C562-4D5C-B6FE-0D81D1F58B85}" type="datetimeFigureOut">
              <a:rPr lang="en-US" smtClean="0"/>
              <a:t>8/6/2019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1102148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BA3994-C562-4D5C-B6FE-0D81D1F58B85}" type="datetimeFigureOut">
              <a:rPr lang="en-US" smtClean="0"/>
              <a:t>8/6/2019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20679374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A3994-C562-4D5C-B6FE-0D81D1F58B85}" type="datetimeFigureOut">
              <a:rPr lang="en-US" smtClean="0"/>
              <a:t>8/6/2019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2733820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A3994-C562-4D5C-B6FE-0D81D1F58B85}"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572773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A3994-C562-4D5C-B6FE-0D81D1F58B85}"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1719107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BA3994-C562-4D5C-B6FE-0D81D1F58B85}"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2459946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BA3994-C562-4D5C-B6FE-0D81D1F58B85}"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36209-41DD-47B4-8F69-388C3F41360A}" type="slidenum">
              <a:rPr lang="en-US" smtClean="0"/>
              <a:t>‹#›</a:t>
            </a:fld>
            <a:endParaRPr lang="en-US"/>
          </a:p>
        </p:txBody>
      </p:sp>
    </p:spTree>
    <p:extLst>
      <p:ext uri="{BB962C8B-B14F-4D97-AF65-F5344CB8AC3E}">
        <p14:creationId xmlns:p14="http://schemas.microsoft.com/office/powerpoint/2010/main" val="2428233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0" y="1620077"/>
            <a:ext cx="9144000" cy="5212080"/>
          </a:xfrm>
        </p:spPr>
        <p:txBody>
          <a:bodyPr/>
          <a:lstStyle>
            <a:lvl1pPr marL="914400" indent="0" algn="l">
              <a:spcBef>
                <a:spcPts val="0"/>
              </a:spcBef>
              <a:buNone/>
              <a:defRPr>
                <a:solidFill>
                  <a:srgbClr val="595959"/>
                </a:solidFill>
              </a:defRPr>
            </a:lvl1pPr>
            <a:lvl2pPr marL="1144588" indent="0" algn="l">
              <a:spcBef>
                <a:spcPts val="0"/>
              </a:spcBef>
              <a:buNone/>
              <a:defRPr>
                <a:solidFill>
                  <a:srgbClr val="595959"/>
                </a:solidFill>
              </a:defRPr>
            </a:lvl2pPr>
            <a:lvl3pPr marL="1376363" indent="0" algn="l">
              <a:spcBef>
                <a:spcPts val="0"/>
              </a:spcBef>
              <a:buNone/>
              <a:defRPr sz="2400">
                <a:solidFill>
                  <a:srgbClr val="595959"/>
                </a:solidFill>
              </a:defRPr>
            </a:lvl3pPr>
            <a:lvl4pPr marL="1370987" indent="0" algn="ctr">
              <a:buNone/>
              <a:defRPr>
                <a:solidFill>
                  <a:schemeClr val="tx1">
                    <a:tint val="75000"/>
                  </a:schemeClr>
                </a:solidFill>
              </a:defRPr>
            </a:lvl4pPr>
            <a:lvl5pPr marL="1827985" indent="0" algn="ctr">
              <a:buNone/>
              <a:defRPr>
                <a:solidFill>
                  <a:schemeClr val="tx1">
                    <a:tint val="75000"/>
                  </a:schemeClr>
                </a:solidFill>
              </a:defRPr>
            </a:lvl5pPr>
            <a:lvl6pPr marL="2284982" indent="0" algn="ctr">
              <a:buNone/>
              <a:defRPr>
                <a:solidFill>
                  <a:schemeClr val="tx1">
                    <a:tint val="75000"/>
                  </a:schemeClr>
                </a:solidFill>
              </a:defRPr>
            </a:lvl6pPr>
            <a:lvl7pPr marL="2741980" indent="0" algn="ctr">
              <a:buNone/>
              <a:defRPr>
                <a:solidFill>
                  <a:schemeClr val="tx1">
                    <a:tint val="75000"/>
                  </a:schemeClr>
                </a:solidFill>
              </a:defRPr>
            </a:lvl7pPr>
            <a:lvl8pPr marL="3198975" indent="0" algn="ctr">
              <a:buNone/>
              <a:defRPr>
                <a:solidFill>
                  <a:schemeClr val="tx1">
                    <a:tint val="75000"/>
                  </a:schemeClr>
                </a:solidFill>
              </a:defRPr>
            </a:lvl8pPr>
            <a:lvl9pPr marL="3655971"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4" name="Title 3"/>
          <p:cNvSpPr>
            <a:spLocks noGrp="1"/>
          </p:cNvSpPr>
          <p:nvPr>
            <p:ph type="title"/>
          </p:nvPr>
        </p:nvSpPr>
        <p:spPr>
          <a:xfrm>
            <a:off x="0" y="-1"/>
            <a:ext cx="9144000" cy="1371600"/>
          </a:xfrm>
        </p:spPr>
        <p:txBody>
          <a:bodyPr/>
          <a:lstStyle>
            <a:lvl1pPr marL="913993" indent="0">
              <a:defRPr sz="3600"/>
            </a:lvl1pPr>
          </a:lstStyle>
          <a:p>
            <a:r>
              <a:rPr lang="en-US" dirty="0"/>
              <a:t>Click to edit Master title style</a:t>
            </a:r>
          </a:p>
        </p:txBody>
      </p:sp>
    </p:spTree>
    <p:extLst>
      <p:ext uri="{BB962C8B-B14F-4D97-AF65-F5344CB8AC3E}">
        <p14:creationId xmlns:p14="http://schemas.microsoft.com/office/powerpoint/2010/main" val="58763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20684-9115-4584-8FD6-EB0A7B1D8BD6}"/>
              </a:ext>
            </a:extLst>
          </p:cNvPr>
          <p:cNvSpPr>
            <a:spLocks noGrp="1"/>
          </p:cNvSpPr>
          <p:nvPr>
            <p:ph type="title"/>
          </p:nvPr>
        </p:nvSpPr>
        <p:spPr>
          <a:xfrm>
            <a:off x="0" y="664670"/>
            <a:ext cx="9144000" cy="914400"/>
          </a:xfrm>
          <a:prstGeom prst="rect">
            <a:avLst/>
          </a:prstGeom>
        </p:spPr>
        <p:txBody>
          <a:bodyPr anchor="ctr" anchorCtr="0"/>
          <a:lstStyle>
            <a:lvl1pPr marL="693738" indent="0">
              <a:defRPr/>
            </a:lvl1pPr>
          </a:lstStyle>
          <a:p>
            <a:r>
              <a:rPr lang="en-US" dirty="0"/>
              <a:t>Click to edit Master title style</a:t>
            </a:r>
          </a:p>
        </p:txBody>
      </p:sp>
      <p:pic>
        <p:nvPicPr>
          <p:cNvPr id="4" name="Picture 3">
            <a:extLst>
              <a:ext uri="{FF2B5EF4-FFF2-40B4-BE49-F238E27FC236}">
                <a16:creationId xmlns:a16="http://schemas.microsoft.com/office/drawing/2014/main" id="{B7E19712-D28A-4290-BDAB-1112209AC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6717498" y="-77002"/>
            <a:ext cx="2446722" cy="6941232"/>
          </a:xfrm>
          <a:prstGeom prst="rect">
            <a:avLst/>
          </a:prstGeom>
        </p:spPr>
      </p:pic>
      <p:pic>
        <p:nvPicPr>
          <p:cNvPr id="5" name="Picture 4">
            <a:extLst>
              <a:ext uri="{FF2B5EF4-FFF2-40B4-BE49-F238E27FC236}">
                <a16:creationId xmlns:a16="http://schemas.microsoft.com/office/drawing/2014/main" id="{78ED8B19-64CD-484E-8DBE-A9B800BC5B1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175" y="6302578"/>
            <a:ext cx="445991" cy="420881"/>
          </a:xfrm>
          <a:prstGeom prst="rect">
            <a:avLst/>
          </a:prstGeom>
        </p:spPr>
      </p:pic>
      <p:pic>
        <p:nvPicPr>
          <p:cNvPr id="6" name="Picture 5">
            <a:extLst>
              <a:ext uri="{FF2B5EF4-FFF2-40B4-BE49-F238E27FC236}">
                <a16:creationId xmlns:a16="http://schemas.microsoft.com/office/drawing/2014/main" id="{49DBC013-480E-4A05-8CFD-92D5D2C977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1903" y="0"/>
            <a:ext cx="2487281" cy="6910502"/>
          </a:xfrm>
          <a:prstGeom prst="rect">
            <a:avLst/>
          </a:prstGeom>
        </p:spPr>
      </p:pic>
      <p:pic>
        <p:nvPicPr>
          <p:cNvPr id="7" name="Picture 6">
            <a:extLst>
              <a:ext uri="{FF2B5EF4-FFF2-40B4-BE49-F238E27FC236}">
                <a16:creationId xmlns:a16="http://schemas.microsoft.com/office/drawing/2014/main" id="{5359BB5D-CE55-479A-811B-9A7DF12A0BE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387" y="6256445"/>
            <a:ext cx="445991" cy="420881"/>
          </a:xfrm>
          <a:prstGeom prst="rect">
            <a:avLst/>
          </a:prstGeom>
        </p:spPr>
      </p:pic>
      <p:sp>
        <p:nvSpPr>
          <p:cNvPr id="8" name="Content Placeholder 2">
            <a:extLst>
              <a:ext uri="{FF2B5EF4-FFF2-40B4-BE49-F238E27FC236}">
                <a16:creationId xmlns:a16="http://schemas.microsoft.com/office/drawing/2014/main" id="{2EA4B7A6-5F88-424D-9AC3-D8C9FB87BF33}"/>
              </a:ext>
            </a:extLst>
          </p:cNvPr>
          <p:cNvSpPr>
            <a:spLocks noGrp="1"/>
          </p:cNvSpPr>
          <p:nvPr>
            <p:ph idx="13"/>
          </p:nvPr>
        </p:nvSpPr>
        <p:spPr>
          <a:xfrm>
            <a:off x="0" y="1887858"/>
            <a:ext cx="9144000" cy="4351338"/>
          </a:xfrm>
          <a:prstGeom prst="rect">
            <a:avLst/>
          </a:prstGeom>
        </p:spPr>
        <p:txBody>
          <a:bodyPr/>
          <a:lstStyle>
            <a:lvl1pPr marL="682625" indent="0">
              <a:lnSpc>
                <a:spcPct val="100000"/>
              </a:lnSpc>
              <a:spcBef>
                <a:spcPts val="0"/>
              </a:spcBef>
              <a:spcAft>
                <a:spcPts val="1200"/>
              </a:spcAft>
              <a:buFontTx/>
              <a:buNone/>
              <a:defRPr lang="en-US" sz="2800" b="1" kern="1200" dirty="0" smtClean="0">
                <a:solidFill>
                  <a:srgbClr val="1E9AD7"/>
                </a:solidFill>
                <a:latin typeface="Myriad Pro" charset="0"/>
                <a:ea typeface="Myriad Pro" charset="0"/>
                <a:cs typeface="Myriad Pro" charset="0"/>
              </a:defRPr>
            </a:lvl1pPr>
            <a:lvl2pPr marL="1146175" indent="-231775" algn="l" defTabSz="914400" rtl="0" eaLnBrk="0" fontAlgn="base" latinLnBrk="0" hangingPunct="0">
              <a:lnSpc>
                <a:spcPct val="100000"/>
              </a:lnSpc>
              <a:spcBef>
                <a:spcPct val="0"/>
              </a:spcBef>
              <a:spcAft>
                <a:spcPts val="600"/>
              </a:spcAft>
              <a:buClr>
                <a:srgbClr val="3AAD68"/>
              </a:buClr>
              <a:buFont typeface="Arial" charset="0"/>
              <a:buChar char="•"/>
              <a:defRPr lang="en-US" sz="2800" kern="1200" dirty="0" smtClean="0">
                <a:solidFill>
                  <a:srgbClr val="1B509B"/>
                </a:solidFill>
                <a:latin typeface="Myriad Pro" charset="0"/>
                <a:ea typeface="Myriad Pro" charset="0"/>
                <a:cs typeface="Myriad Pro" charset="0"/>
              </a:defRPr>
            </a:lvl2pPr>
            <a:lvl3pPr marL="1085850" indent="-342900">
              <a:defRPr/>
            </a:lvl3pPr>
            <a:lvl5pPr>
              <a:defRPr lang="en-US" sz="2000" kern="1200" dirty="0" smtClean="0">
                <a:solidFill>
                  <a:srgbClr val="1B509B"/>
                </a:solidFill>
                <a:latin typeface="Myriad Pro" charset="0"/>
                <a:ea typeface="Myriad Pro" charset="0"/>
                <a:cs typeface="Myriad Pro" charset="0"/>
              </a:defRPr>
            </a:lvl5pPr>
          </a:lstStyle>
          <a:p>
            <a:pPr lvl="0"/>
            <a:r>
              <a:rPr lang="en-US" dirty="0"/>
              <a:t>Edit Master text styles</a:t>
            </a:r>
          </a:p>
          <a:p>
            <a:pPr lvl="1"/>
            <a:r>
              <a:rPr lang="en-US" dirty="0"/>
              <a:t>First level</a:t>
            </a:r>
          </a:p>
        </p:txBody>
      </p:sp>
    </p:spTree>
    <p:extLst>
      <p:ext uri="{BB962C8B-B14F-4D97-AF65-F5344CB8AC3E}">
        <p14:creationId xmlns:p14="http://schemas.microsoft.com/office/powerpoint/2010/main" val="31368425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9878" y="1597369"/>
            <a:ext cx="9144000" cy="5212080"/>
          </a:xfrm>
        </p:spPr>
        <p:txBody>
          <a:bodyPr/>
          <a:lstStyle>
            <a:lvl1pPr>
              <a:spcBef>
                <a:spcPts val="0"/>
              </a:spcBef>
              <a:defRPr>
                <a:solidFill>
                  <a:srgbClr val="595959"/>
                </a:solidFill>
              </a:defRPr>
            </a:lvl1pPr>
            <a:lvl2pPr>
              <a:spcBef>
                <a:spcPts val="0"/>
              </a:spcBef>
              <a:defRPr>
                <a:solidFill>
                  <a:srgbClr val="595959"/>
                </a:solidFill>
              </a:defRPr>
            </a:lvl2pPr>
            <a:lvl3pPr>
              <a:spcBef>
                <a:spcPts val="0"/>
              </a:spcBef>
              <a:defRPr>
                <a:solidFill>
                  <a:srgbClr val="595959"/>
                </a:solidFill>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457200" y="6356361"/>
            <a:ext cx="2133600" cy="365125"/>
          </a:xfrm>
          <a:prstGeom prst="rect">
            <a:avLst/>
          </a:prstGeom>
        </p:spPr>
        <p:txBody>
          <a:bodyPr lIns="91399" tIns="45700" rIns="91399" bIns="45700"/>
          <a:lstStyle>
            <a:lvl1pPr fontAlgn="auto">
              <a:spcBef>
                <a:spcPts val="0"/>
              </a:spcBef>
              <a:spcAft>
                <a:spcPts val="0"/>
              </a:spcAft>
              <a:defRPr smtClean="0">
                <a:latin typeface="+mn-lt"/>
                <a:cs typeface="+mn-cs"/>
              </a:defRPr>
            </a:lvl1pPr>
          </a:lstStyle>
          <a:p>
            <a:pPr>
              <a:defRPr/>
            </a:pPr>
            <a:endParaRPr lang="en-US" sz="1800" u="none" dirty="0">
              <a:solidFill>
                <a:prstClr val="white"/>
              </a:solidFill>
            </a:endParaRPr>
          </a:p>
        </p:txBody>
      </p:sp>
      <p:sp>
        <p:nvSpPr>
          <p:cNvPr id="5" name="Footer Placeholder 4"/>
          <p:cNvSpPr>
            <a:spLocks noGrp="1"/>
          </p:cNvSpPr>
          <p:nvPr>
            <p:ph type="ftr" sz="quarter" idx="11"/>
          </p:nvPr>
        </p:nvSpPr>
        <p:spPr>
          <a:xfrm>
            <a:off x="3124200" y="6356361"/>
            <a:ext cx="2895600" cy="365125"/>
          </a:xfrm>
          <a:prstGeom prst="rect">
            <a:avLst/>
          </a:prstGeom>
        </p:spPr>
        <p:txBody>
          <a:bodyPr lIns="91399" tIns="45700" rIns="91399" bIns="45700"/>
          <a:lstStyle>
            <a:lvl1pPr fontAlgn="auto">
              <a:spcBef>
                <a:spcPts val="0"/>
              </a:spcBef>
              <a:spcAft>
                <a:spcPts val="0"/>
              </a:spcAft>
              <a:defRPr>
                <a:latin typeface="+mn-lt"/>
                <a:cs typeface="+mn-cs"/>
              </a:defRPr>
            </a:lvl1pPr>
          </a:lstStyle>
          <a:p>
            <a:pPr>
              <a:defRPr/>
            </a:pPr>
            <a:endParaRPr lang="en-US" sz="1800" u="none" dirty="0">
              <a:solidFill>
                <a:prstClr val="white"/>
              </a:solidFill>
            </a:endParaRPr>
          </a:p>
        </p:txBody>
      </p:sp>
      <p:sp>
        <p:nvSpPr>
          <p:cNvPr id="6" name="Slide Number Placeholder 5"/>
          <p:cNvSpPr>
            <a:spLocks noGrp="1"/>
          </p:cNvSpPr>
          <p:nvPr>
            <p:ph type="sldNum" sz="quarter" idx="12"/>
          </p:nvPr>
        </p:nvSpPr>
        <p:spPr>
          <a:xfrm>
            <a:off x="6553200" y="6356361"/>
            <a:ext cx="2133600" cy="365125"/>
          </a:xfrm>
          <a:prstGeom prst="rect">
            <a:avLst/>
          </a:prstGeom>
        </p:spPr>
        <p:txBody>
          <a:bodyPr lIns="91399" tIns="45700" rIns="91399" bIns="45700"/>
          <a:lstStyle>
            <a:lvl1pPr fontAlgn="auto">
              <a:spcBef>
                <a:spcPts val="0"/>
              </a:spcBef>
              <a:spcAft>
                <a:spcPts val="0"/>
              </a:spcAft>
              <a:defRPr smtClean="0">
                <a:latin typeface="+mn-lt"/>
                <a:cs typeface="+mn-cs"/>
              </a:defRPr>
            </a:lvl1pPr>
          </a:lstStyle>
          <a:p>
            <a:pPr>
              <a:defRPr/>
            </a:pPr>
            <a:fld id="{BF036A94-AB06-40D8-A590-4A299D3F92CF}" type="slidenum">
              <a:rPr lang="en-US" sz="1800" u="none">
                <a:solidFill>
                  <a:prstClr val="white"/>
                </a:solidFill>
              </a:rPr>
              <a:pPr>
                <a:defRPr/>
              </a:pPr>
              <a:t>‹#›</a:t>
            </a:fld>
            <a:endParaRPr lang="en-US" sz="1800" u="none" dirty="0">
              <a:solidFill>
                <a:prstClr val="white"/>
              </a:solidFill>
            </a:endParaRPr>
          </a:p>
        </p:txBody>
      </p:sp>
    </p:spTree>
    <p:extLst>
      <p:ext uri="{BB962C8B-B14F-4D97-AF65-F5344CB8AC3E}">
        <p14:creationId xmlns:p14="http://schemas.microsoft.com/office/powerpoint/2010/main" val="126969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61"/>
            <a:ext cx="2133600" cy="365125"/>
          </a:xfrm>
          <a:prstGeom prst="rect">
            <a:avLst/>
          </a:prstGeom>
        </p:spPr>
        <p:txBody>
          <a:bodyPr lIns="91399" tIns="45700" rIns="91399" bIns="45700"/>
          <a:lstStyle>
            <a:lvl1pPr fontAlgn="auto">
              <a:spcBef>
                <a:spcPts val="0"/>
              </a:spcBef>
              <a:spcAft>
                <a:spcPts val="0"/>
              </a:spcAft>
              <a:defRPr smtClean="0">
                <a:latin typeface="+mn-lt"/>
                <a:cs typeface="+mn-cs"/>
              </a:defRPr>
            </a:lvl1pPr>
          </a:lstStyle>
          <a:p>
            <a:pPr>
              <a:defRPr/>
            </a:pPr>
            <a:endParaRPr lang="en-US" sz="1800" u="none" dirty="0">
              <a:solidFill>
                <a:prstClr val="white"/>
              </a:solidFill>
            </a:endParaRPr>
          </a:p>
        </p:txBody>
      </p:sp>
      <p:sp>
        <p:nvSpPr>
          <p:cNvPr id="3" name="Footer Placeholder 4"/>
          <p:cNvSpPr>
            <a:spLocks noGrp="1"/>
          </p:cNvSpPr>
          <p:nvPr>
            <p:ph type="ftr" sz="quarter" idx="11"/>
          </p:nvPr>
        </p:nvSpPr>
        <p:spPr>
          <a:xfrm>
            <a:off x="3124200" y="6356361"/>
            <a:ext cx="2895600" cy="365125"/>
          </a:xfrm>
          <a:prstGeom prst="rect">
            <a:avLst/>
          </a:prstGeom>
        </p:spPr>
        <p:txBody>
          <a:bodyPr lIns="91399" tIns="45700" rIns="91399" bIns="45700"/>
          <a:lstStyle>
            <a:lvl1pPr fontAlgn="auto">
              <a:spcBef>
                <a:spcPts val="0"/>
              </a:spcBef>
              <a:spcAft>
                <a:spcPts val="0"/>
              </a:spcAft>
              <a:defRPr>
                <a:latin typeface="+mn-lt"/>
                <a:cs typeface="+mn-cs"/>
              </a:defRPr>
            </a:lvl1pPr>
          </a:lstStyle>
          <a:p>
            <a:pPr>
              <a:defRPr/>
            </a:pPr>
            <a:endParaRPr lang="en-US" sz="1800" u="none" dirty="0">
              <a:solidFill>
                <a:prstClr val="white"/>
              </a:solidFill>
            </a:endParaRPr>
          </a:p>
        </p:txBody>
      </p:sp>
      <p:sp>
        <p:nvSpPr>
          <p:cNvPr id="4" name="Slide Number Placeholder 5"/>
          <p:cNvSpPr>
            <a:spLocks noGrp="1"/>
          </p:cNvSpPr>
          <p:nvPr>
            <p:ph type="sldNum" sz="quarter" idx="12"/>
          </p:nvPr>
        </p:nvSpPr>
        <p:spPr>
          <a:xfrm>
            <a:off x="6553200" y="6356361"/>
            <a:ext cx="2133600" cy="365125"/>
          </a:xfrm>
          <a:prstGeom prst="rect">
            <a:avLst/>
          </a:prstGeom>
        </p:spPr>
        <p:txBody>
          <a:bodyPr lIns="91399" tIns="45700" rIns="91399" bIns="45700"/>
          <a:lstStyle>
            <a:lvl1pPr fontAlgn="auto">
              <a:spcBef>
                <a:spcPts val="0"/>
              </a:spcBef>
              <a:spcAft>
                <a:spcPts val="0"/>
              </a:spcAft>
              <a:defRPr smtClean="0">
                <a:latin typeface="+mn-lt"/>
                <a:cs typeface="+mn-cs"/>
              </a:defRPr>
            </a:lvl1pPr>
          </a:lstStyle>
          <a:p>
            <a:pPr>
              <a:defRPr/>
            </a:pPr>
            <a:fld id="{E04265A5-B11C-4EBC-BA28-D2CF9B6E8018}" type="slidenum">
              <a:rPr lang="en-US" sz="1800" u="none">
                <a:solidFill>
                  <a:prstClr val="white"/>
                </a:solidFill>
              </a:rPr>
              <a:pPr>
                <a:defRPr/>
              </a:pPr>
              <a:t>‹#›</a:t>
            </a:fld>
            <a:endParaRPr lang="en-US" sz="1800" u="none" dirty="0">
              <a:solidFill>
                <a:prstClr val="white"/>
              </a:solidFill>
            </a:endParaRPr>
          </a:p>
        </p:txBody>
      </p:sp>
    </p:spTree>
    <p:extLst>
      <p:ext uri="{BB962C8B-B14F-4D97-AF65-F5344CB8AC3E}">
        <p14:creationId xmlns:p14="http://schemas.microsoft.com/office/powerpoint/2010/main" val="257925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5112"/>
            <a:ext cx="9144000" cy="1371600"/>
          </a:xfrm>
        </p:spPr>
        <p:txBody>
          <a:bodyPr/>
          <a:lstStyle>
            <a:lvl1pPr marL="914400" indent="0" algn="l">
              <a:defRPr sz="3600" b="0"/>
            </a:lvl1pPr>
          </a:lstStyle>
          <a:p>
            <a:r>
              <a:rPr lang="en-US" dirty="0"/>
              <a:t>Click to edit Master title style</a:t>
            </a:r>
          </a:p>
        </p:txBody>
      </p:sp>
      <p:sp>
        <p:nvSpPr>
          <p:cNvPr id="3" name="Subtitle 2"/>
          <p:cNvSpPr>
            <a:spLocks noGrp="1"/>
          </p:cNvSpPr>
          <p:nvPr>
            <p:ph type="subTitle" idx="1"/>
          </p:nvPr>
        </p:nvSpPr>
        <p:spPr>
          <a:xfrm>
            <a:off x="0" y="1595375"/>
            <a:ext cx="9144000" cy="5481287"/>
          </a:xfrm>
        </p:spPr>
        <p:txBody>
          <a:bodyPr/>
          <a:lstStyle>
            <a:lvl1pPr marL="914400" indent="0" algn="l">
              <a:spcBef>
                <a:spcPts val="0"/>
              </a:spcBef>
              <a:buNone/>
              <a:defRPr>
                <a:solidFill>
                  <a:srgbClr val="595959"/>
                </a:solidFill>
              </a:defRPr>
            </a:lvl1pPr>
            <a:lvl2pPr marL="456996" indent="0" algn="ctr">
              <a:buNone/>
              <a:defRPr>
                <a:solidFill>
                  <a:schemeClr val="tx1">
                    <a:tint val="75000"/>
                  </a:schemeClr>
                </a:solidFill>
              </a:defRPr>
            </a:lvl2pPr>
            <a:lvl3pPr marL="913993" indent="0" algn="ctr">
              <a:buNone/>
              <a:defRPr>
                <a:solidFill>
                  <a:schemeClr val="tx1">
                    <a:tint val="75000"/>
                  </a:schemeClr>
                </a:solidFill>
              </a:defRPr>
            </a:lvl3pPr>
            <a:lvl4pPr marL="1370987" indent="0" algn="ctr">
              <a:buNone/>
              <a:defRPr>
                <a:solidFill>
                  <a:schemeClr val="tx1">
                    <a:tint val="75000"/>
                  </a:schemeClr>
                </a:solidFill>
              </a:defRPr>
            </a:lvl4pPr>
            <a:lvl5pPr marL="1827985" indent="0" algn="ctr">
              <a:buNone/>
              <a:defRPr>
                <a:solidFill>
                  <a:schemeClr val="tx1">
                    <a:tint val="75000"/>
                  </a:schemeClr>
                </a:solidFill>
              </a:defRPr>
            </a:lvl5pPr>
            <a:lvl6pPr marL="2284982" indent="0" algn="ctr">
              <a:buNone/>
              <a:defRPr>
                <a:solidFill>
                  <a:schemeClr val="tx1">
                    <a:tint val="75000"/>
                  </a:schemeClr>
                </a:solidFill>
              </a:defRPr>
            </a:lvl6pPr>
            <a:lvl7pPr marL="2741980" indent="0" algn="ctr">
              <a:buNone/>
              <a:defRPr>
                <a:solidFill>
                  <a:schemeClr val="tx1">
                    <a:tint val="75000"/>
                  </a:schemeClr>
                </a:solidFill>
              </a:defRPr>
            </a:lvl7pPr>
            <a:lvl8pPr marL="3198975" indent="0" algn="ctr">
              <a:buNone/>
              <a:defRPr>
                <a:solidFill>
                  <a:schemeClr val="tx1">
                    <a:tint val="75000"/>
                  </a:schemeClr>
                </a:solidFill>
              </a:defRPr>
            </a:lvl8pPr>
            <a:lvl9pPr marL="3655971"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61"/>
            <a:ext cx="2133600" cy="365125"/>
          </a:xfrm>
          <a:prstGeom prst="rect">
            <a:avLst/>
          </a:prstGeom>
        </p:spPr>
        <p:txBody>
          <a:bodyPr lIns="91399" tIns="45700" rIns="91399" bIns="45700"/>
          <a:lstStyle>
            <a:lvl1pPr fontAlgn="auto">
              <a:spcBef>
                <a:spcPts val="0"/>
              </a:spcBef>
              <a:spcAft>
                <a:spcPts val="0"/>
              </a:spcAft>
              <a:defRPr smtClean="0">
                <a:latin typeface="+mn-lt"/>
                <a:cs typeface="+mn-cs"/>
              </a:defRPr>
            </a:lvl1pPr>
          </a:lstStyle>
          <a:p>
            <a:pPr>
              <a:defRPr/>
            </a:pPr>
            <a:endParaRPr lang="en-US" sz="1800" u="none">
              <a:solidFill>
                <a:prstClr val="white"/>
              </a:solidFill>
            </a:endParaRPr>
          </a:p>
        </p:txBody>
      </p:sp>
      <p:sp>
        <p:nvSpPr>
          <p:cNvPr id="5" name="Footer Placeholder 4"/>
          <p:cNvSpPr>
            <a:spLocks noGrp="1"/>
          </p:cNvSpPr>
          <p:nvPr>
            <p:ph type="ftr" sz="quarter" idx="11"/>
          </p:nvPr>
        </p:nvSpPr>
        <p:spPr>
          <a:xfrm>
            <a:off x="3124200" y="6356361"/>
            <a:ext cx="2895600" cy="365125"/>
          </a:xfrm>
          <a:prstGeom prst="rect">
            <a:avLst/>
          </a:prstGeom>
        </p:spPr>
        <p:txBody>
          <a:bodyPr lIns="91399" tIns="45700" rIns="91399" bIns="45700"/>
          <a:lstStyle>
            <a:lvl1pPr fontAlgn="auto">
              <a:spcBef>
                <a:spcPts val="0"/>
              </a:spcBef>
              <a:spcAft>
                <a:spcPts val="0"/>
              </a:spcAft>
              <a:defRPr>
                <a:latin typeface="+mn-lt"/>
                <a:cs typeface="+mn-cs"/>
              </a:defRPr>
            </a:lvl1pPr>
          </a:lstStyle>
          <a:p>
            <a:pPr>
              <a:defRPr/>
            </a:pPr>
            <a:endParaRPr lang="en-US" sz="1800" u="none">
              <a:solidFill>
                <a:prstClr val="white"/>
              </a:solidFill>
            </a:endParaRPr>
          </a:p>
        </p:txBody>
      </p:sp>
      <p:sp>
        <p:nvSpPr>
          <p:cNvPr id="6" name="Slide Number Placeholder 5"/>
          <p:cNvSpPr>
            <a:spLocks noGrp="1"/>
          </p:cNvSpPr>
          <p:nvPr>
            <p:ph type="sldNum" sz="quarter" idx="12"/>
          </p:nvPr>
        </p:nvSpPr>
        <p:spPr>
          <a:xfrm>
            <a:off x="6553200" y="6356361"/>
            <a:ext cx="2133600" cy="365125"/>
          </a:xfrm>
          <a:prstGeom prst="rect">
            <a:avLst/>
          </a:prstGeom>
        </p:spPr>
        <p:txBody>
          <a:bodyPr lIns="91399" tIns="45700" rIns="91399" bIns="45700"/>
          <a:lstStyle>
            <a:lvl1pPr fontAlgn="auto">
              <a:spcBef>
                <a:spcPts val="0"/>
              </a:spcBef>
              <a:spcAft>
                <a:spcPts val="0"/>
              </a:spcAft>
              <a:defRPr smtClean="0">
                <a:latin typeface="+mn-lt"/>
                <a:cs typeface="+mn-cs"/>
              </a:defRPr>
            </a:lvl1pPr>
          </a:lstStyle>
          <a:p>
            <a:pPr>
              <a:defRPr/>
            </a:pPr>
            <a:fld id="{719676EA-4161-4C4C-9190-5CA667484197}" type="slidenum">
              <a:rPr lang="en-US" sz="1800" u="none">
                <a:solidFill>
                  <a:prstClr val="white"/>
                </a:solidFill>
              </a:rPr>
              <a:pPr>
                <a:defRPr/>
              </a:pPr>
              <a:t>‹#›</a:t>
            </a:fld>
            <a:endParaRPr lang="en-US" sz="1800" u="none">
              <a:solidFill>
                <a:prstClr val="white"/>
              </a:solidFill>
            </a:endParaRPr>
          </a:p>
        </p:txBody>
      </p:sp>
    </p:spTree>
    <p:extLst>
      <p:ext uri="{BB962C8B-B14F-4D97-AF65-F5344CB8AC3E}">
        <p14:creationId xmlns:p14="http://schemas.microsoft.com/office/powerpoint/2010/main" val="209712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0" y="1620077"/>
            <a:ext cx="9144000" cy="5212080"/>
          </a:xfrm>
        </p:spPr>
        <p:txBody>
          <a:bodyPr/>
          <a:lstStyle>
            <a:lvl1pPr marL="914400" indent="0" algn="l">
              <a:spcBef>
                <a:spcPts val="0"/>
              </a:spcBef>
              <a:buNone/>
              <a:defRPr>
                <a:solidFill>
                  <a:srgbClr val="595959"/>
                </a:solidFill>
              </a:defRPr>
            </a:lvl1pPr>
            <a:lvl2pPr marL="1144588" indent="0" algn="l">
              <a:spcBef>
                <a:spcPts val="0"/>
              </a:spcBef>
              <a:buNone/>
              <a:defRPr>
                <a:solidFill>
                  <a:srgbClr val="595959"/>
                </a:solidFill>
              </a:defRPr>
            </a:lvl2pPr>
            <a:lvl3pPr marL="1376363" indent="0" algn="l">
              <a:spcBef>
                <a:spcPts val="0"/>
              </a:spcBef>
              <a:buNone/>
              <a:defRPr sz="2400">
                <a:solidFill>
                  <a:srgbClr val="595959"/>
                </a:solidFill>
              </a:defRPr>
            </a:lvl3pPr>
            <a:lvl4pPr marL="1370987" indent="0" algn="ctr">
              <a:buNone/>
              <a:defRPr>
                <a:solidFill>
                  <a:schemeClr val="tx1">
                    <a:tint val="75000"/>
                  </a:schemeClr>
                </a:solidFill>
              </a:defRPr>
            </a:lvl4pPr>
            <a:lvl5pPr marL="1827985" indent="0" algn="ctr">
              <a:buNone/>
              <a:defRPr>
                <a:solidFill>
                  <a:schemeClr val="tx1">
                    <a:tint val="75000"/>
                  </a:schemeClr>
                </a:solidFill>
              </a:defRPr>
            </a:lvl5pPr>
            <a:lvl6pPr marL="2284982" indent="0" algn="ctr">
              <a:buNone/>
              <a:defRPr>
                <a:solidFill>
                  <a:schemeClr val="tx1">
                    <a:tint val="75000"/>
                  </a:schemeClr>
                </a:solidFill>
              </a:defRPr>
            </a:lvl6pPr>
            <a:lvl7pPr marL="2741980" indent="0" algn="ctr">
              <a:buNone/>
              <a:defRPr>
                <a:solidFill>
                  <a:schemeClr val="tx1">
                    <a:tint val="75000"/>
                  </a:schemeClr>
                </a:solidFill>
              </a:defRPr>
            </a:lvl7pPr>
            <a:lvl8pPr marL="3198975" indent="0" algn="ctr">
              <a:buNone/>
              <a:defRPr>
                <a:solidFill>
                  <a:schemeClr val="tx1">
                    <a:tint val="75000"/>
                  </a:schemeClr>
                </a:solidFill>
              </a:defRPr>
            </a:lvl8pPr>
            <a:lvl9pPr marL="3655971"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4" name="Title 3"/>
          <p:cNvSpPr>
            <a:spLocks noGrp="1"/>
          </p:cNvSpPr>
          <p:nvPr>
            <p:ph type="title"/>
          </p:nvPr>
        </p:nvSpPr>
        <p:spPr>
          <a:xfrm>
            <a:off x="0" y="-1"/>
            <a:ext cx="9144000" cy="1371600"/>
          </a:xfrm>
        </p:spPr>
        <p:txBody>
          <a:bodyPr/>
          <a:lstStyle>
            <a:lvl1pPr marL="913993" indent="0">
              <a:defRPr sz="3600"/>
            </a:lvl1pPr>
          </a:lstStyle>
          <a:p>
            <a:r>
              <a:rPr lang="en-US" dirty="0"/>
              <a:t>Click to edit Master title style</a:t>
            </a:r>
          </a:p>
        </p:txBody>
      </p:sp>
    </p:spTree>
    <p:extLst>
      <p:ext uri="{BB962C8B-B14F-4D97-AF65-F5344CB8AC3E}">
        <p14:creationId xmlns:p14="http://schemas.microsoft.com/office/powerpoint/2010/main" val="14877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0" y="1620077"/>
            <a:ext cx="9144000" cy="5212080"/>
          </a:xfrm>
        </p:spPr>
        <p:txBody>
          <a:bodyPr/>
          <a:lstStyle>
            <a:lvl1pPr marL="914400" indent="0" algn="l">
              <a:spcBef>
                <a:spcPts val="0"/>
              </a:spcBef>
              <a:buNone/>
              <a:defRPr>
                <a:solidFill>
                  <a:srgbClr val="595959"/>
                </a:solidFill>
              </a:defRPr>
            </a:lvl1pPr>
            <a:lvl2pPr marL="1144588" indent="0" algn="l">
              <a:spcBef>
                <a:spcPts val="0"/>
              </a:spcBef>
              <a:buNone/>
              <a:defRPr>
                <a:solidFill>
                  <a:srgbClr val="595959"/>
                </a:solidFill>
              </a:defRPr>
            </a:lvl2pPr>
            <a:lvl3pPr marL="1376363" indent="0" algn="l">
              <a:spcBef>
                <a:spcPts val="0"/>
              </a:spcBef>
              <a:buNone/>
              <a:defRPr sz="2400">
                <a:solidFill>
                  <a:srgbClr val="595959"/>
                </a:solidFill>
              </a:defRPr>
            </a:lvl3pPr>
            <a:lvl4pPr marL="1370987" indent="0" algn="ctr">
              <a:buNone/>
              <a:defRPr>
                <a:solidFill>
                  <a:schemeClr val="tx1">
                    <a:tint val="75000"/>
                  </a:schemeClr>
                </a:solidFill>
              </a:defRPr>
            </a:lvl4pPr>
            <a:lvl5pPr marL="1827985" indent="0" algn="ctr">
              <a:buNone/>
              <a:defRPr>
                <a:solidFill>
                  <a:schemeClr val="tx1">
                    <a:tint val="75000"/>
                  </a:schemeClr>
                </a:solidFill>
              </a:defRPr>
            </a:lvl5pPr>
            <a:lvl6pPr marL="2284982" indent="0" algn="ctr">
              <a:buNone/>
              <a:defRPr>
                <a:solidFill>
                  <a:schemeClr val="tx1">
                    <a:tint val="75000"/>
                  </a:schemeClr>
                </a:solidFill>
              </a:defRPr>
            </a:lvl6pPr>
            <a:lvl7pPr marL="2741980" indent="0" algn="ctr">
              <a:buNone/>
              <a:defRPr>
                <a:solidFill>
                  <a:schemeClr val="tx1">
                    <a:tint val="75000"/>
                  </a:schemeClr>
                </a:solidFill>
              </a:defRPr>
            </a:lvl7pPr>
            <a:lvl8pPr marL="3198975" indent="0" algn="ctr">
              <a:buNone/>
              <a:defRPr>
                <a:solidFill>
                  <a:schemeClr val="tx1">
                    <a:tint val="75000"/>
                  </a:schemeClr>
                </a:solidFill>
              </a:defRPr>
            </a:lvl8pPr>
            <a:lvl9pPr marL="3655971"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4" name="Title 3"/>
          <p:cNvSpPr>
            <a:spLocks noGrp="1"/>
          </p:cNvSpPr>
          <p:nvPr>
            <p:ph type="title"/>
          </p:nvPr>
        </p:nvSpPr>
        <p:spPr>
          <a:xfrm>
            <a:off x="0" y="-1"/>
            <a:ext cx="9144000" cy="1371600"/>
          </a:xfrm>
        </p:spPr>
        <p:txBody>
          <a:bodyPr/>
          <a:lstStyle>
            <a:lvl1pPr marL="913993" indent="0">
              <a:defRPr sz="3600"/>
            </a:lvl1pPr>
          </a:lstStyle>
          <a:p>
            <a:r>
              <a:rPr lang="en-US" dirty="0"/>
              <a:t>Click to edit Master title style</a:t>
            </a:r>
          </a:p>
        </p:txBody>
      </p:sp>
    </p:spTree>
    <p:extLst>
      <p:ext uri="{BB962C8B-B14F-4D97-AF65-F5344CB8AC3E}">
        <p14:creationId xmlns:p14="http://schemas.microsoft.com/office/powerpoint/2010/main" val="198404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612" y="945108"/>
            <a:ext cx="5943600" cy="1828800"/>
          </a:xfrm>
          <a:prstGeom prst="rect">
            <a:avLst/>
          </a:prstGeom>
        </p:spPr>
        <p:txBody>
          <a:bodyPr anchor="b">
            <a:normAutofit/>
          </a:bodyPr>
          <a:lstStyle>
            <a:lvl1pPr algn="l" defTabSz="685800" rtl="0" eaLnBrk="1" latinLnBrk="0" hangingPunct="1">
              <a:lnSpc>
                <a:spcPct val="90000"/>
              </a:lnSpc>
              <a:spcBef>
                <a:spcPct val="0"/>
              </a:spcBef>
              <a:buNone/>
              <a:defRPr lang="en-US" sz="3600" b="1" kern="1200" dirty="0">
                <a:solidFill>
                  <a:srgbClr val="1B509B"/>
                </a:solidFill>
                <a:latin typeface="Myriad Pro" charset="0"/>
                <a:ea typeface="Myriad Pro" charset="0"/>
                <a:cs typeface="Myriad Pro" charset="0"/>
              </a:defRPr>
            </a:lvl1pPr>
          </a:lstStyle>
          <a:p>
            <a:r>
              <a:rPr lang="en-US" dirty="0"/>
              <a:t>Click to edit Master title style</a:t>
            </a:r>
          </a:p>
        </p:txBody>
      </p:sp>
      <p:sp>
        <p:nvSpPr>
          <p:cNvPr id="3" name="Subtitle 2"/>
          <p:cNvSpPr>
            <a:spLocks noGrp="1"/>
          </p:cNvSpPr>
          <p:nvPr>
            <p:ph type="subTitle" idx="1"/>
          </p:nvPr>
        </p:nvSpPr>
        <p:spPr>
          <a:xfrm>
            <a:off x="110612" y="3090761"/>
            <a:ext cx="5943600" cy="1655762"/>
          </a:xfrm>
          <a:prstGeom prst="rect">
            <a:avLst/>
          </a:prstGeom>
        </p:spPr>
        <p:txBody>
          <a:bodyPr>
            <a:normAutofit/>
          </a:bodyPr>
          <a:lstStyle>
            <a:lvl1pPr marL="0" indent="0" algn="l" defTabSz="685800" rtl="0" eaLnBrk="1" latinLnBrk="0" hangingPunct="1">
              <a:buNone/>
              <a:defRPr lang="en-US" sz="1800" kern="1200" dirty="0">
                <a:solidFill>
                  <a:srgbClr val="1E9AD7"/>
                </a:solidFill>
                <a:latin typeface="Myriad Pro" charset="0"/>
                <a:ea typeface="Myriad Pro" charset="0"/>
                <a:cs typeface="Myriad Pro"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31BD374F-D4A4-4CD2-9EBD-E9EDC50E37E4}"/>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3364959" y="-299152"/>
            <a:ext cx="8046720" cy="8138160"/>
          </a:xfrm>
          <a:prstGeom prst="rect">
            <a:avLst/>
          </a:prstGeom>
        </p:spPr>
      </p:pic>
      <p:pic>
        <p:nvPicPr>
          <p:cNvPr id="8" name="Picture 2">
            <a:extLst>
              <a:ext uri="{FF2B5EF4-FFF2-40B4-BE49-F238E27FC236}">
                <a16:creationId xmlns:a16="http://schemas.microsoft.com/office/drawing/2014/main" id="{1FDAE6AE-1EC1-4384-9C36-BB60D6E50D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613" y="5746282"/>
            <a:ext cx="3699388" cy="7238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728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BB3BBF-4424-4CE0-8B6E-B037CB7DEE96}"/>
              </a:ext>
            </a:extLst>
          </p:cNvPr>
          <p:cNvSpPr/>
          <p:nvPr userDrawn="1"/>
        </p:nvSpPr>
        <p:spPr>
          <a:xfrm>
            <a:off x="-12700" y="0"/>
            <a:ext cx="9144000" cy="6858000"/>
          </a:xfrm>
          <a:prstGeom prst="rect">
            <a:avLst/>
          </a:prstGeom>
          <a:gradFill flip="none" rotWithShape="1">
            <a:gsLst>
              <a:gs pos="96500">
                <a:srgbClr val="D1E2FA"/>
              </a:gs>
              <a:gs pos="67000">
                <a:schemeClr val="accent1">
                  <a:tint val="44500"/>
                  <a:satMod val="160000"/>
                </a:schemeClr>
              </a:gs>
              <a:gs pos="22000">
                <a:srgbClr val="1E9AD7"/>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C45BBF1-C452-4D84-8862-B7EE42E64CA1}"/>
              </a:ext>
            </a:extLst>
          </p:cNvPr>
          <p:cNvSpPr/>
          <p:nvPr userDrawn="1"/>
        </p:nvSpPr>
        <p:spPr>
          <a:xfrm>
            <a:off x="374185" y="366392"/>
            <a:ext cx="8412480" cy="6126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345F11-DE2D-4236-8D55-41B563C5FF3A}"/>
              </a:ext>
            </a:extLst>
          </p:cNvPr>
          <p:cNvSpPr>
            <a:spLocks noGrp="1"/>
          </p:cNvSpPr>
          <p:nvPr>
            <p:ph type="title"/>
          </p:nvPr>
        </p:nvSpPr>
        <p:spPr>
          <a:xfrm>
            <a:off x="-10633" y="949915"/>
            <a:ext cx="9144000" cy="914400"/>
          </a:xfrm>
          <a:prstGeom prst="rect">
            <a:avLst/>
          </a:prstGeom>
        </p:spPr>
        <p:txBody>
          <a:bodyPr anchor="ctr" anchorCtr="0"/>
          <a:lstStyle>
            <a:lvl1pPr marL="517922" indent="0">
              <a:defRPr/>
            </a:lvl1pPr>
          </a:lstStyle>
          <a:p>
            <a:r>
              <a:rPr lang="en-US" dirty="0"/>
              <a:t>Click to edit Master title style</a:t>
            </a:r>
          </a:p>
        </p:txBody>
      </p:sp>
      <p:pic>
        <p:nvPicPr>
          <p:cNvPr id="5" name="Picture 4">
            <a:extLst>
              <a:ext uri="{FF2B5EF4-FFF2-40B4-BE49-F238E27FC236}">
                <a16:creationId xmlns:a16="http://schemas.microsoft.com/office/drawing/2014/main" id="{31E5DEB5-55DF-410C-88E7-B837D15BA23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8232" b="-7202"/>
          <a:stretch/>
        </p:blipFill>
        <p:spPr>
          <a:xfrm>
            <a:off x="8176586" y="5895647"/>
            <a:ext cx="590763" cy="509885"/>
          </a:xfrm>
          <a:prstGeom prst="rect">
            <a:avLst/>
          </a:prstGeom>
        </p:spPr>
      </p:pic>
      <p:pic>
        <p:nvPicPr>
          <p:cNvPr id="6" name="Picture 5">
            <a:extLst>
              <a:ext uri="{FF2B5EF4-FFF2-40B4-BE49-F238E27FC236}">
                <a16:creationId xmlns:a16="http://schemas.microsoft.com/office/drawing/2014/main" id="{B9967E7C-CAD2-4FF0-9EB4-98B0EDA2E30F}"/>
              </a:ext>
            </a:extLst>
          </p:cNvPr>
          <p:cNvPicPr>
            <a:picLocks noChangeAspect="1"/>
          </p:cNvPicPr>
          <p:nvPr userDrawn="1"/>
        </p:nvPicPr>
        <p:blipFill>
          <a:blip r:embed="rId3"/>
          <a:stretch>
            <a:fillRect/>
          </a:stretch>
        </p:blipFill>
        <p:spPr>
          <a:xfrm>
            <a:off x="160225" y="1187640"/>
            <a:ext cx="432854" cy="438950"/>
          </a:xfrm>
          <a:prstGeom prst="rect">
            <a:avLst/>
          </a:prstGeom>
        </p:spPr>
      </p:pic>
    </p:spTree>
    <p:extLst>
      <p:ext uri="{BB962C8B-B14F-4D97-AF65-F5344CB8AC3E}">
        <p14:creationId xmlns:p14="http://schemas.microsoft.com/office/powerpoint/2010/main" val="2594276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965ACE0-B85D-4D68-9F01-70B44EB2A457}"/>
              </a:ext>
            </a:extLst>
          </p:cNvPr>
          <p:cNvSpPr>
            <a:spLocks noGrp="1"/>
          </p:cNvSpPr>
          <p:nvPr>
            <p:ph type="title"/>
          </p:nvPr>
        </p:nvSpPr>
        <p:spPr>
          <a:xfrm>
            <a:off x="0" y="600715"/>
            <a:ext cx="9144000" cy="914400"/>
          </a:xfrm>
          <a:prstGeom prst="rect">
            <a:avLst/>
          </a:prstGeom>
        </p:spPr>
        <p:txBody>
          <a:bodyPr anchor="ctr" anchorCtr="0"/>
          <a:lstStyle>
            <a:lvl1pPr marL="516731" indent="0">
              <a:defRPr/>
            </a:lvl1pPr>
          </a:lstStyle>
          <a:p>
            <a:r>
              <a:rPr lang="en-US" dirty="0"/>
              <a:t>Click to edit Master title style</a:t>
            </a:r>
          </a:p>
        </p:txBody>
      </p:sp>
      <p:pic>
        <p:nvPicPr>
          <p:cNvPr id="10" name="Picture 9">
            <a:extLst>
              <a:ext uri="{FF2B5EF4-FFF2-40B4-BE49-F238E27FC236}">
                <a16:creationId xmlns:a16="http://schemas.microsoft.com/office/drawing/2014/main" id="{5C59A836-72E6-4030-998C-A4373E962522}"/>
              </a:ext>
            </a:extLst>
          </p:cNvPr>
          <p:cNvPicPr preferRelativeResize="0">
            <a:picLocks/>
          </p:cNvPicPr>
          <p:nvPr userDrawn="1"/>
        </p:nvPicPr>
        <p:blipFill>
          <a:blip r:embed="rId2"/>
          <a:stretch>
            <a:fillRect/>
          </a:stretch>
        </p:blipFill>
        <p:spPr>
          <a:xfrm rot="16200000">
            <a:off x="3993778" y="1687701"/>
            <a:ext cx="1188720" cy="9235440"/>
          </a:xfrm>
          <a:prstGeom prst="rect">
            <a:avLst/>
          </a:prstGeom>
        </p:spPr>
      </p:pic>
      <p:pic>
        <p:nvPicPr>
          <p:cNvPr id="11" name="Picture 10">
            <a:extLst>
              <a:ext uri="{FF2B5EF4-FFF2-40B4-BE49-F238E27FC236}">
                <a16:creationId xmlns:a16="http://schemas.microsoft.com/office/drawing/2014/main" id="{C99418AE-3108-4C63-88E7-575EBE1BABB0}"/>
              </a:ext>
            </a:extLst>
          </p:cNvPr>
          <p:cNvPicPr preferRelativeResize="0">
            <a:picLocks/>
          </p:cNvPicPr>
          <p:nvPr userDrawn="1"/>
        </p:nvPicPr>
        <p:blipFill>
          <a:blip r:embed="rId2"/>
          <a:stretch>
            <a:fillRect/>
          </a:stretch>
        </p:blipFill>
        <p:spPr>
          <a:xfrm rot="16200000" flipH="1" flipV="1">
            <a:off x="3978012" y="-4056289"/>
            <a:ext cx="1188720" cy="9235440"/>
          </a:xfrm>
          <a:prstGeom prst="rect">
            <a:avLst/>
          </a:prstGeom>
        </p:spPr>
      </p:pic>
      <p:pic>
        <p:nvPicPr>
          <p:cNvPr id="13" name="Picture 12">
            <a:extLst>
              <a:ext uri="{FF2B5EF4-FFF2-40B4-BE49-F238E27FC236}">
                <a16:creationId xmlns:a16="http://schemas.microsoft.com/office/drawing/2014/main" id="{EDC14E77-0975-4C9D-B77A-F40335EA89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90763" y="6305422"/>
            <a:ext cx="445991" cy="420881"/>
          </a:xfrm>
          <a:prstGeom prst="rect">
            <a:avLst/>
          </a:prstGeom>
        </p:spPr>
      </p:pic>
      <p:sp>
        <p:nvSpPr>
          <p:cNvPr id="14" name="Content Placeholder 2">
            <a:extLst>
              <a:ext uri="{FF2B5EF4-FFF2-40B4-BE49-F238E27FC236}">
                <a16:creationId xmlns:a16="http://schemas.microsoft.com/office/drawing/2014/main" id="{5CCC4553-699A-44E1-B504-A8AB7B8B4D4D}"/>
              </a:ext>
            </a:extLst>
          </p:cNvPr>
          <p:cNvSpPr>
            <a:spLocks noGrp="1"/>
          </p:cNvSpPr>
          <p:nvPr>
            <p:ph idx="13"/>
          </p:nvPr>
        </p:nvSpPr>
        <p:spPr>
          <a:xfrm>
            <a:off x="19595" y="2011683"/>
            <a:ext cx="9144000" cy="3780379"/>
          </a:xfrm>
          <a:prstGeom prst="rect">
            <a:avLst/>
          </a:prstGeom>
        </p:spPr>
        <p:txBody>
          <a:bodyPr/>
          <a:lstStyle>
            <a:lvl1pPr marL="511969" indent="0">
              <a:lnSpc>
                <a:spcPct val="100000"/>
              </a:lnSpc>
              <a:spcBef>
                <a:spcPts val="0"/>
              </a:spcBef>
              <a:spcAft>
                <a:spcPts val="900"/>
              </a:spcAft>
              <a:buFontTx/>
              <a:buNone/>
              <a:defRPr lang="en-US" sz="2100" b="1" kern="1200" dirty="0" smtClean="0">
                <a:solidFill>
                  <a:srgbClr val="1E9AD7"/>
                </a:solidFill>
                <a:latin typeface="Myriad Pro" charset="0"/>
                <a:ea typeface="Myriad Pro" charset="0"/>
                <a:cs typeface="Myriad Pro" charset="0"/>
              </a:defRPr>
            </a:lvl1pPr>
            <a:lvl2pPr marL="859631" indent="-173831" algn="l" defTabSz="685800" rtl="0" eaLnBrk="0" fontAlgn="base" latinLnBrk="0" hangingPunct="0">
              <a:lnSpc>
                <a:spcPct val="100000"/>
              </a:lnSpc>
              <a:spcBef>
                <a:spcPct val="0"/>
              </a:spcBef>
              <a:spcAft>
                <a:spcPts val="450"/>
              </a:spcAft>
              <a:buClr>
                <a:srgbClr val="3AAD68"/>
              </a:buClr>
              <a:buFont typeface="Arial" charset="0"/>
              <a:buChar char="•"/>
              <a:defRPr lang="en-US" sz="2100" kern="1200" dirty="0" smtClean="0">
                <a:solidFill>
                  <a:srgbClr val="1B509B"/>
                </a:solidFill>
                <a:latin typeface="Myriad Pro" charset="0"/>
                <a:ea typeface="Myriad Pro" charset="0"/>
                <a:cs typeface="Myriad Pro" charset="0"/>
              </a:defRPr>
            </a:lvl2pPr>
            <a:lvl3pPr marL="814388" indent="-257175">
              <a:defRPr/>
            </a:lvl3pPr>
            <a:lvl5pPr>
              <a:defRPr lang="en-US" sz="1500" kern="1200" dirty="0" smtClean="0">
                <a:solidFill>
                  <a:srgbClr val="1B509B"/>
                </a:solidFill>
                <a:latin typeface="Myriad Pro" charset="0"/>
                <a:ea typeface="Myriad Pro" charset="0"/>
                <a:cs typeface="Myriad Pro" charset="0"/>
              </a:defRPr>
            </a:lvl5pPr>
          </a:lstStyle>
          <a:p>
            <a:pPr lvl="0"/>
            <a:r>
              <a:rPr lang="en-US" dirty="0"/>
              <a:t>Edit Master text styles</a:t>
            </a:r>
          </a:p>
          <a:p>
            <a:pPr lvl="1"/>
            <a:r>
              <a:rPr lang="en-US" dirty="0"/>
              <a:t>First level</a:t>
            </a:r>
          </a:p>
        </p:txBody>
      </p:sp>
    </p:spTree>
    <p:extLst>
      <p:ext uri="{BB962C8B-B14F-4D97-AF65-F5344CB8AC3E}">
        <p14:creationId xmlns:p14="http://schemas.microsoft.com/office/powerpoint/2010/main" val="1409441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47F19F-A2D7-48F1-BD44-A2873C345259}"/>
              </a:ext>
            </a:extLst>
          </p:cNvPr>
          <p:cNvPicPr preferRelativeResize="0">
            <a:picLocks/>
          </p:cNvPicPr>
          <p:nvPr userDrawn="1"/>
        </p:nvPicPr>
        <p:blipFill>
          <a:blip r:embed="rId2"/>
          <a:stretch>
            <a:fillRect/>
          </a:stretch>
        </p:blipFill>
        <p:spPr>
          <a:xfrm rot="16200000">
            <a:off x="3580599" y="1294598"/>
            <a:ext cx="2011680" cy="9172875"/>
          </a:xfrm>
          <a:prstGeom prst="rect">
            <a:avLst/>
          </a:prstGeom>
        </p:spPr>
      </p:pic>
      <p:sp>
        <p:nvSpPr>
          <p:cNvPr id="9" name="Content Placeholder 2">
            <a:extLst>
              <a:ext uri="{FF2B5EF4-FFF2-40B4-BE49-F238E27FC236}">
                <a16:creationId xmlns:a16="http://schemas.microsoft.com/office/drawing/2014/main" id="{45CE5562-3F99-4191-A9A4-215B5EB0CEBB}"/>
              </a:ext>
            </a:extLst>
          </p:cNvPr>
          <p:cNvSpPr>
            <a:spLocks noGrp="1"/>
          </p:cNvSpPr>
          <p:nvPr>
            <p:ph idx="13"/>
          </p:nvPr>
        </p:nvSpPr>
        <p:spPr>
          <a:xfrm>
            <a:off x="19595" y="2011683"/>
            <a:ext cx="9144000" cy="3780379"/>
          </a:xfrm>
          <a:prstGeom prst="rect">
            <a:avLst/>
          </a:prstGeom>
        </p:spPr>
        <p:txBody>
          <a:bodyPr/>
          <a:lstStyle>
            <a:lvl1pPr marL="511969" indent="0">
              <a:lnSpc>
                <a:spcPct val="100000"/>
              </a:lnSpc>
              <a:spcBef>
                <a:spcPts val="0"/>
              </a:spcBef>
              <a:spcAft>
                <a:spcPts val="900"/>
              </a:spcAft>
              <a:buFontTx/>
              <a:buNone/>
              <a:defRPr lang="en-US" sz="2100" b="1" kern="1200" dirty="0" smtClean="0">
                <a:solidFill>
                  <a:srgbClr val="1E9AD7"/>
                </a:solidFill>
                <a:latin typeface="Myriad Pro" charset="0"/>
                <a:ea typeface="Myriad Pro" charset="0"/>
                <a:cs typeface="Myriad Pro" charset="0"/>
              </a:defRPr>
            </a:lvl1pPr>
            <a:lvl2pPr marL="859631" indent="-173831" algn="l" defTabSz="685800" rtl="0" eaLnBrk="0" fontAlgn="base" latinLnBrk="0" hangingPunct="0">
              <a:lnSpc>
                <a:spcPct val="100000"/>
              </a:lnSpc>
              <a:spcBef>
                <a:spcPct val="0"/>
              </a:spcBef>
              <a:spcAft>
                <a:spcPts val="450"/>
              </a:spcAft>
              <a:buClr>
                <a:srgbClr val="3AAD68"/>
              </a:buClr>
              <a:buFont typeface="Arial" charset="0"/>
              <a:buChar char="•"/>
              <a:defRPr lang="en-US" sz="2100" kern="1200" dirty="0" smtClean="0">
                <a:solidFill>
                  <a:srgbClr val="1B509B"/>
                </a:solidFill>
                <a:latin typeface="Myriad Pro" charset="0"/>
                <a:ea typeface="Myriad Pro" charset="0"/>
                <a:cs typeface="Myriad Pro" charset="0"/>
              </a:defRPr>
            </a:lvl2pPr>
            <a:lvl3pPr marL="814388" indent="-257175">
              <a:defRPr/>
            </a:lvl3pPr>
            <a:lvl5pPr>
              <a:defRPr lang="en-US" sz="1500" kern="1200" dirty="0" smtClean="0">
                <a:solidFill>
                  <a:srgbClr val="1B509B"/>
                </a:solidFill>
                <a:latin typeface="Myriad Pro" charset="0"/>
                <a:ea typeface="Myriad Pro" charset="0"/>
                <a:cs typeface="Myriad Pro" charset="0"/>
              </a:defRPr>
            </a:lvl5pPr>
          </a:lstStyle>
          <a:p>
            <a:pPr lvl="0"/>
            <a:r>
              <a:rPr lang="en-US" dirty="0"/>
              <a:t>Edit Master text styles</a:t>
            </a:r>
          </a:p>
          <a:p>
            <a:pPr lvl="1"/>
            <a:r>
              <a:rPr lang="en-US" dirty="0"/>
              <a:t>First level</a:t>
            </a:r>
          </a:p>
        </p:txBody>
      </p:sp>
      <p:pic>
        <p:nvPicPr>
          <p:cNvPr id="6" name="Picture 5">
            <a:extLst>
              <a:ext uri="{FF2B5EF4-FFF2-40B4-BE49-F238E27FC236}">
                <a16:creationId xmlns:a16="http://schemas.microsoft.com/office/drawing/2014/main" id="{C018A180-70C1-4599-9930-FC6EDEFA832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90763" y="6305422"/>
            <a:ext cx="445991" cy="420881"/>
          </a:xfrm>
          <a:prstGeom prst="rect">
            <a:avLst/>
          </a:prstGeom>
        </p:spPr>
      </p:pic>
      <p:sp>
        <p:nvSpPr>
          <p:cNvPr id="10" name="Title 3">
            <a:extLst>
              <a:ext uri="{FF2B5EF4-FFF2-40B4-BE49-F238E27FC236}">
                <a16:creationId xmlns:a16="http://schemas.microsoft.com/office/drawing/2014/main" id="{EBE9B986-54D5-43E2-B567-0AA552B0A942}"/>
              </a:ext>
            </a:extLst>
          </p:cNvPr>
          <p:cNvSpPr>
            <a:spLocks noGrp="1"/>
          </p:cNvSpPr>
          <p:nvPr>
            <p:ph type="title"/>
          </p:nvPr>
        </p:nvSpPr>
        <p:spPr>
          <a:xfrm>
            <a:off x="19595" y="945960"/>
            <a:ext cx="9144000" cy="914400"/>
          </a:xfrm>
        </p:spPr>
        <p:txBody>
          <a:bodyPr anchor="ctr" anchorCtr="0"/>
          <a:lstStyle>
            <a:lvl1pPr marL="520304" indent="0">
              <a:defRPr sz="2400"/>
            </a:lvl1pPr>
          </a:lstStyle>
          <a:p>
            <a:r>
              <a:rPr lang="en-US" dirty="0"/>
              <a:t>Click to edit Master title style</a:t>
            </a:r>
          </a:p>
        </p:txBody>
      </p:sp>
    </p:spTree>
    <p:extLst>
      <p:ext uri="{BB962C8B-B14F-4D97-AF65-F5344CB8AC3E}">
        <p14:creationId xmlns:p14="http://schemas.microsoft.com/office/powerpoint/2010/main" val="1978124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33C-D510-42FA-9205-2FFF0768BED7}"/>
              </a:ext>
            </a:extLst>
          </p:cNvPr>
          <p:cNvSpPr>
            <a:spLocks noGrp="1"/>
          </p:cNvSpPr>
          <p:nvPr>
            <p:ph type="title"/>
          </p:nvPr>
        </p:nvSpPr>
        <p:spPr>
          <a:xfrm>
            <a:off x="0" y="731838"/>
            <a:ext cx="9144000" cy="914400"/>
          </a:xfrm>
          <a:prstGeom prst="rect">
            <a:avLst/>
          </a:prstGeom>
        </p:spPr>
        <p:txBody>
          <a:bodyPr anchor="ctr" anchorCtr="0"/>
          <a:lstStyle>
            <a:lvl1pPr marL="511969" inden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2ADB31B-1F08-416A-B960-002D0D5E8D78}"/>
              </a:ext>
            </a:extLst>
          </p:cNvPr>
          <p:cNvSpPr>
            <a:spLocks noGrp="1"/>
          </p:cNvSpPr>
          <p:nvPr>
            <p:ph idx="1"/>
          </p:nvPr>
        </p:nvSpPr>
        <p:spPr>
          <a:xfrm>
            <a:off x="0" y="1825625"/>
            <a:ext cx="8515350" cy="4351338"/>
          </a:xfrm>
          <a:prstGeom prst="rect">
            <a:avLst/>
          </a:prstGeom>
        </p:spPr>
        <p:txBody>
          <a:bodyPr/>
          <a:lstStyle>
            <a:lvl1pPr marL="767954" indent="-255985">
              <a:buClr>
                <a:srgbClr val="3AAD68"/>
              </a:buClr>
              <a:buFont typeface="Arial" panose="020B0604020202020204" pitchFamily="34" charset="0"/>
              <a:buChar char="•"/>
              <a:defRPr b="1">
                <a:solidFill>
                  <a:srgbClr val="1E9AD7"/>
                </a:solidFill>
              </a:defRPr>
            </a:lvl1pPr>
            <a:lvl2pPr marL="1033463" indent="-265510">
              <a:buClr>
                <a:srgbClr val="3AAD68"/>
              </a:buClr>
              <a:buFont typeface="Arial" panose="020B0604020202020204" pitchFamily="34" charset="0"/>
              <a:buChar char="–"/>
              <a:defRPr>
                <a:solidFill>
                  <a:srgbClr val="1B509B"/>
                </a:solidFill>
              </a:defRPr>
            </a:lvl2pPr>
          </a:lstStyle>
          <a:p>
            <a:pPr lvl="0"/>
            <a:r>
              <a:rPr lang="en-US" dirty="0"/>
              <a:t>Edit Master text styles</a:t>
            </a:r>
          </a:p>
          <a:p>
            <a:pPr lvl="1"/>
            <a:r>
              <a:rPr lang="en-US" dirty="0"/>
              <a:t>Second level</a:t>
            </a:r>
          </a:p>
        </p:txBody>
      </p:sp>
      <p:pic>
        <p:nvPicPr>
          <p:cNvPr id="7" name="Picture 6">
            <a:extLst>
              <a:ext uri="{FF2B5EF4-FFF2-40B4-BE49-F238E27FC236}">
                <a16:creationId xmlns:a16="http://schemas.microsoft.com/office/drawing/2014/main" id="{33F70D7F-1255-4948-8E46-8B8B5A419595}"/>
              </a:ext>
            </a:extLst>
          </p:cNvPr>
          <p:cNvPicPr>
            <a:picLocks noChangeAspect="1"/>
          </p:cNvPicPr>
          <p:nvPr userDrawn="1"/>
        </p:nvPicPr>
        <p:blipFill>
          <a:blip r:embed="rId2"/>
          <a:stretch>
            <a:fillRect/>
          </a:stretch>
        </p:blipFill>
        <p:spPr>
          <a:xfrm rot="5400000" flipH="1">
            <a:off x="3616054" y="1313208"/>
            <a:ext cx="1911893" cy="9235440"/>
          </a:xfrm>
          <a:prstGeom prst="rect">
            <a:avLst/>
          </a:prstGeom>
        </p:spPr>
      </p:pic>
      <p:pic>
        <p:nvPicPr>
          <p:cNvPr id="8" name="Picture 7">
            <a:extLst>
              <a:ext uri="{FF2B5EF4-FFF2-40B4-BE49-F238E27FC236}">
                <a16:creationId xmlns:a16="http://schemas.microsoft.com/office/drawing/2014/main" id="{7067F282-08F8-4E3A-B1A9-C52936F5191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204" y="6289945"/>
            <a:ext cx="445991" cy="420881"/>
          </a:xfrm>
          <a:prstGeom prst="rect">
            <a:avLst/>
          </a:prstGeom>
        </p:spPr>
      </p:pic>
    </p:spTree>
    <p:extLst>
      <p:ext uri="{BB962C8B-B14F-4D97-AF65-F5344CB8AC3E}">
        <p14:creationId xmlns:p14="http://schemas.microsoft.com/office/powerpoint/2010/main" val="19966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D817F-ED3D-43F7-AF8A-F0149CB3870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213830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20684-9115-4584-8FD6-EB0A7B1D8BD6}"/>
              </a:ext>
            </a:extLst>
          </p:cNvPr>
          <p:cNvSpPr>
            <a:spLocks noGrp="1"/>
          </p:cNvSpPr>
          <p:nvPr>
            <p:ph type="title"/>
          </p:nvPr>
        </p:nvSpPr>
        <p:spPr>
          <a:xfrm>
            <a:off x="0" y="664670"/>
            <a:ext cx="9144000" cy="914400"/>
          </a:xfrm>
          <a:prstGeom prst="rect">
            <a:avLst/>
          </a:prstGeom>
        </p:spPr>
        <p:txBody>
          <a:bodyPr anchor="ctr" anchorCtr="0"/>
          <a:lstStyle>
            <a:lvl1pPr marL="520304" indent="0">
              <a:defRPr/>
            </a:lvl1pPr>
          </a:lstStyle>
          <a:p>
            <a:r>
              <a:rPr lang="en-US" dirty="0"/>
              <a:t>Click to edit Master title style</a:t>
            </a:r>
          </a:p>
        </p:txBody>
      </p:sp>
      <p:pic>
        <p:nvPicPr>
          <p:cNvPr id="4" name="Picture 3">
            <a:extLst>
              <a:ext uri="{FF2B5EF4-FFF2-40B4-BE49-F238E27FC236}">
                <a16:creationId xmlns:a16="http://schemas.microsoft.com/office/drawing/2014/main" id="{B7E19712-D28A-4290-BDAB-1112209AC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6717498" y="-77002"/>
            <a:ext cx="2446722" cy="6941232"/>
          </a:xfrm>
          <a:prstGeom prst="rect">
            <a:avLst/>
          </a:prstGeom>
        </p:spPr>
      </p:pic>
      <p:pic>
        <p:nvPicPr>
          <p:cNvPr id="5" name="Picture 4">
            <a:extLst>
              <a:ext uri="{FF2B5EF4-FFF2-40B4-BE49-F238E27FC236}">
                <a16:creationId xmlns:a16="http://schemas.microsoft.com/office/drawing/2014/main" id="{78ED8B19-64CD-484E-8DBE-A9B800BC5B1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176" y="6302580"/>
            <a:ext cx="445991" cy="420881"/>
          </a:xfrm>
          <a:prstGeom prst="rect">
            <a:avLst/>
          </a:prstGeom>
        </p:spPr>
      </p:pic>
      <p:pic>
        <p:nvPicPr>
          <p:cNvPr id="6" name="Picture 5">
            <a:extLst>
              <a:ext uri="{FF2B5EF4-FFF2-40B4-BE49-F238E27FC236}">
                <a16:creationId xmlns:a16="http://schemas.microsoft.com/office/drawing/2014/main" id="{49DBC013-480E-4A05-8CFD-92D5D2C977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1902" y="0"/>
            <a:ext cx="2487281" cy="6910502"/>
          </a:xfrm>
          <a:prstGeom prst="rect">
            <a:avLst/>
          </a:prstGeom>
        </p:spPr>
      </p:pic>
      <p:pic>
        <p:nvPicPr>
          <p:cNvPr id="7" name="Picture 6">
            <a:extLst>
              <a:ext uri="{FF2B5EF4-FFF2-40B4-BE49-F238E27FC236}">
                <a16:creationId xmlns:a16="http://schemas.microsoft.com/office/drawing/2014/main" id="{5359BB5D-CE55-479A-811B-9A7DF12A0BE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388" y="6256447"/>
            <a:ext cx="445991" cy="420881"/>
          </a:xfrm>
          <a:prstGeom prst="rect">
            <a:avLst/>
          </a:prstGeom>
        </p:spPr>
      </p:pic>
      <p:sp>
        <p:nvSpPr>
          <p:cNvPr id="8" name="Content Placeholder 2">
            <a:extLst>
              <a:ext uri="{FF2B5EF4-FFF2-40B4-BE49-F238E27FC236}">
                <a16:creationId xmlns:a16="http://schemas.microsoft.com/office/drawing/2014/main" id="{2EA4B7A6-5F88-424D-9AC3-D8C9FB87BF33}"/>
              </a:ext>
            </a:extLst>
          </p:cNvPr>
          <p:cNvSpPr>
            <a:spLocks noGrp="1"/>
          </p:cNvSpPr>
          <p:nvPr>
            <p:ph idx="13"/>
          </p:nvPr>
        </p:nvSpPr>
        <p:spPr>
          <a:xfrm>
            <a:off x="0" y="1887858"/>
            <a:ext cx="9144000" cy="4351338"/>
          </a:xfrm>
          <a:prstGeom prst="rect">
            <a:avLst/>
          </a:prstGeom>
        </p:spPr>
        <p:txBody>
          <a:bodyPr/>
          <a:lstStyle>
            <a:lvl1pPr marL="511969" indent="0">
              <a:lnSpc>
                <a:spcPct val="100000"/>
              </a:lnSpc>
              <a:spcBef>
                <a:spcPts val="0"/>
              </a:spcBef>
              <a:spcAft>
                <a:spcPts val="900"/>
              </a:spcAft>
              <a:buFontTx/>
              <a:buNone/>
              <a:defRPr lang="en-US" sz="2100" b="1" kern="1200" dirty="0" smtClean="0">
                <a:solidFill>
                  <a:srgbClr val="1E9AD7"/>
                </a:solidFill>
                <a:latin typeface="Myriad Pro" charset="0"/>
                <a:ea typeface="Myriad Pro" charset="0"/>
                <a:cs typeface="Myriad Pro" charset="0"/>
              </a:defRPr>
            </a:lvl1pPr>
            <a:lvl2pPr marL="859631" indent="-173831" algn="l" defTabSz="685800" rtl="0" eaLnBrk="0" fontAlgn="base" latinLnBrk="0" hangingPunct="0">
              <a:lnSpc>
                <a:spcPct val="100000"/>
              </a:lnSpc>
              <a:spcBef>
                <a:spcPct val="0"/>
              </a:spcBef>
              <a:spcAft>
                <a:spcPts val="450"/>
              </a:spcAft>
              <a:buClr>
                <a:srgbClr val="3AAD68"/>
              </a:buClr>
              <a:buFont typeface="Arial" charset="0"/>
              <a:buChar char="•"/>
              <a:defRPr lang="en-US" sz="2100" kern="1200" dirty="0" smtClean="0">
                <a:solidFill>
                  <a:srgbClr val="1B509B"/>
                </a:solidFill>
                <a:latin typeface="Myriad Pro" charset="0"/>
                <a:ea typeface="Myriad Pro" charset="0"/>
                <a:cs typeface="Myriad Pro" charset="0"/>
              </a:defRPr>
            </a:lvl2pPr>
            <a:lvl3pPr marL="814388" indent="-257175">
              <a:defRPr/>
            </a:lvl3pPr>
            <a:lvl5pPr>
              <a:defRPr lang="en-US" sz="1500" kern="1200" dirty="0" smtClean="0">
                <a:solidFill>
                  <a:srgbClr val="1B509B"/>
                </a:solidFill>
                <a:latin typeface="Myriad Pro" charset="0"/>
                <a:ea typeface="Myriad Pro" charset="0"/>
                <a:cs typeface="Myriad Pro" charset="0"/>
              </a:defRPr>
            </a:lvl5pPr>
          </a:lstStyle>
          <a:p>
            <a:pPr lvl="0"/>
            <a:r>
              <a:rPr lang="en-US" dirty="0"/>
              <a:t>Edit Master text styles</a:t>
            </a:r>
          </a:p>
          <a:p>
            <a:pPr lvl="1"/>
            <a:r>
              <a:rPr lang="en-US" dirty="0"/>
              <a:t>First level</a:t>
            </a:r>
          </a:p>
        </p:txBody>
      </p:sp>
    </p:spTree>
    <p:extLst>
      <p:ext uri="{BB962C8B-B14F-4D97-AF65-F5344CB8AC3E}">
        <p14:creationId xmlns:p14="http://schemas.microsoft.com/office/powerpoint/2010/main" val="4209264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D817F-ED3D-43F7-AF8A-F0149CB38701}"/>
              </a:ext>
            </a:extLst>
          </p:cNvPr>
          <p:cNvSpPr>
            <a:spLocks noGrp="1"/>
          </p:cNvSpPr>
          <p:nvPr>
            <p:ph type="title"/>
          </p:nvPr>
        </p:nvSpPr>
        <p:spPr>
          <a:xfrm>
            <a:off x="628650" y="365127"/>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135111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1371600"/>
          </a:xfrm>
        </p:spPr>
        <p:txBody>
          <a:bodyPr/>
          <a:lstStyle>
            <a:lvl1pPr marL="685495" indent="0">
              <a:defRPr sz="2700"/>
            </a:lvl1pPr>
          </a:lstStyle>
          <a:p>
            <a:r>
              <a:rPr lang="en-US" dirty="0"/>
              <a:t>Click to edit Master title style</a:t>
            </a:r>
          </a:p>
        </p:txBody>
      </p:sp>
      <p:sp>
        <p:nvSpPr>
          <p:cNvPr id="5" name="Text Placeholder 2"/>
          <p:cNvSpPr>
            <a:spLocks noGrp="1"/>
          </p:cNvSpPr>
          <p:nvPr>
            <p:ph idx="10"/>
          </p:nvPr>
        </p:nvSpPr>
        <p:spPr bwMode="auto">
          <a:xfrm>
            <a:off x="0" y="1584374"/>
            <a:ext cx="9144000" cy="4953000"/>
          </a:xfrm>
          <a:prstGeom prst="rect">
            <a:avLst/>
          </a:prstGeom>
          <a:noFill/>
          <a:ln w="9525">
            <a:noFill/>
            <a:miter lim="800000"/>
            <a:headEnd/>
            <a:tailEnd/>
          </a:ln>
        </p:spPr>
        <p:txBody>
          <a:bodyPr vert="horz" wrap="square" lIns="91399" tIns="45700" rIns="91399" bIns="45700" numCol="1" anchor="t" anchorCtr="0" compatLnSpc="1">
            <a:prstTxWarp prst="textNoShape">
              <a:avLst/>
            </a:prstTxWarp>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46667997"/>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23756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939686"/>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771978"/>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195822"/>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509557"/>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432192"/>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62420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899401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918369"/>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080557"/>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795534"/>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710719"/>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54179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C6E0-82D2-42B6-9EE9-3CAA28EA0D8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2BCA6F-1A8B-49B9-8585-71E29C31012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EE2549-C71D-440E-A2F3-0D7FBB78C37F}"/>
              </a:ext>
            </a:extLst>
          </p:cNvPr>
          <p:cNvSpPr>
            <a:spLocks noGrp="1"/>
          </p:cNvSpPr>
          <p:nvPr>
            <p:ph type="dt" sz="half" idx="10"/>
          </p:nvPr>
        </p:nvSpPr>
        <p:spPr/>
        <p:txBody>
          <a:bodyPr/>
          <a:lstStyle/>
          <a:p>
            <a:fld id="{CACD7E04-C24D-4438-B845-0A5A5B708836}" type="datetimeFigureOut">
              <a:rPr lang="en-US" smtClean="0"/>
              <a:t>8/6/2019</a:t>
            </a:fld>
            <a:endParaRPr lang="en-US"/>
          </a:p>
        </p:txBody>
      </p:sp>
      <p:sp>
        <p:nvSpPr>
          <p:cNvPr id="5" name="Footer Placeholder 4">
            <a:extLst>
              <a:ext uri="{FF2B5EF4-FFF2-40B4-BE49-F238E27FC236}">
                <a16:creationId xmlns:a16="http://schemas.microsoft.com/office/drawing/2014/main" id="{29842491-6123-4CBD-AE87-1CDBE3AB8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F958A-2B33-4742-8F56-74BC7189764F}"/>
              </a:ext>
            </a:extLst>
          </p:cNvPr>
          <p:cNvSpPr>
            <a:spLocks noGrp="1"/>
          </p:cNvSpPr>
          <p:nvPr>
            <p:ph type="sldNum" sz="quarter" idx="12"/>
          </p:nvPr>
        </p:nvSpPr>
        <p:spPr/>
        <p:txBody>
          <a:bodyPr/>
          <a:lstStyle/>
          <a:p>
            <a:fld id="{5940D282-A6DB-4C2F-ACFC-6FCC92E537FD}" type="slidenum">
              <a:rPr lang="en-US" smtClean="0"/>
              <a:t>‹#›</a:t>
            </a:fld>
            <a:endParaRPr lang="en-US"/>
          </a:p>
        </p:txBody>
      </p:sp>
    </p:spTree>
    <p:extLst>
      <p:ext uri="{BB962C8B-B14F-4D97-AF65-F5344CB8AC3E}">
        <p14:creationId xmlns:p14="http://schemas.microsoft.com/office/powerpoint/2010/main" val="3100959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1.xml"/><Relationship Id="rId7"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theme" Target="../theme/theme7.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5367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22" r:id="rId5"/>
    <p:sldLayoutId id="2147483708" r:id="rId6"/>
    <p:sldLayoutId id="2147483709" r:id="rId7"/>
    <p:sldLayoutId id="2147483750" r:id="rId8"/>
  </p:sldLayoutIdLst>
  <p:txStyles>
    <p:titleStyle>
      <a:lvl1pPr algn="l" defTabSz="914400" rtl="0" eaLnBrk="1" latinLnBrk="0" hangingPunct="1">
        <a:lnSpc>
          <a:spcPct val="90000"/>
        </a:lnSpc>
        <a:spcBef>
          <a:spcPct val="0"/>
        </a:spcBef>
        <a:buNone/>
        <a:defRPr lang="en-US" sz="3200" b="1" kern="1200" dirty="0">
          <a:solidFill>
            <a:srgbClr val="1B509B"/>
          </a:solidFill>
          <a:latin typeface="Myriad Pro" charset="0"/>
          <a:ea typeface="+mj-ea"/>
          <a:cs typeface="+mj-cs"/>
        </a:defRPr>
      </a:lvl1pPr>
    </p:titleStyle>
    <p:bodyStyle>
      <a:lvl1pPr marL="228600" indent="-228600" algn="l" defTabSz="914400" rtl="0" eaLnBrk="1" latinLnBrk="0" hangingPunct="1">
        <a:lnSpc>
          <a:spcPct val="90000"/>
        </a:lnSpc>
        <a:spcBef>
          <a:spcPts val="1000"/>
        </a:spcBef>
        <a:buFont typeface="Calibri" panose="020F0502020204030204" pitchFamily="34" charset="0"/>
        <a:buChar char="–"/>
        <a:defRPr lang="en-US" sz="2800" kern="1200" dirty="0">
          <a:solidFill>
            <a:srgbClr val="1B509B"/>
          </a:solidFill>
          <a:latin typeface="Myriad Pro" charset="0"/>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1F88E-115C-4497-BED1-D14A1AEED9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17E5DF-BD03-4C07-9B71-A458B6C734E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2BB4D-C8CE-4826-985F-80EE98F8145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CD7E04-C24D-4438-B845-0A5A5B708836}" type="datetimeFigureOut">
              <a:rPr lang="en-US" smtClean="0"/>
              <a:t>8/6/2019</a:t>
            </a:fld>
            <a:endParaRPr lang="en-US"/>
          </a:p>
        </p:txBody>
      </p:sp>
      <p:sp>
        <p:nvSpPr>
          <p:cNvPr id="5" name="Footer Placeholder 4">
            <a:extLst>
              <a:ext uri="{FF2B5EF4-FFF2-40B4-BE49-F238E27FC236}">
                <a16:creationId xmlns:a16="http://schemas.microsoft.com/office/drawing/2014/main" id="{18584B89-4AE2-4119-A482-70E945E0EF3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32025F-867F-4350-A8AD-04397F849DC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0D282-A6DB-4C2F-ACFC-6FCC92E537FD}" type="slidenum">
              <a:rPr lang="en-US" smtClean="0"/>
              <a:t>‹#›</a:t>
            </a:fld>
            <a:endParaRPr lang="en-US"/>
          </a:p>
        </p:txBody>
      </p:sp>
    </p:spTree>
    <p:extLst>
      <p:ext uri="{BB962C8B-B14F-4D97-AF65-F5344CB8AC3E}">
        <p14:creationId xmlns:p14="http://schemas.microsoft.com/office/powerpoint/2010/main" val="17954086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pic>
        <p:nvPicPr>
          <p:cNvPr id="3074" name="Picture 6" descr="prosper_power_point.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075" name="Title Placeholder 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6" name="Text Placeholder 2"/>
          <p:cNvSpPr>
            <a:spLocks noGrp="1"/>
          </p:cNvSpPr>
          <p:nvPr>
            <p:ph type="body" idx="1"/>
          </p:nvPr>
        </p:nvSpPr>
        <p:spPr bwMode="auto">
          <a:xfrm>
            <a:off x="914400" y="1676400"/>
            <a:ext cx="71628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779195650"/>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rtl="0" eaLnBrk="0" fontAlgn="base" hangingPunct="0">
        <a:spcBef>
          <a:spcPct val="0"/>
        </a:spcBef>
        <a:spcAft>
          <a:spcPct val="0"/>
        </a:spcAft>
        <a:defRPr sz="4400" kern="1200">
          <a:solidFill>
            <a:srgbClr val="32ADD4"/>
          </a:solidFill>
          <a:latin typeface="+mj-lt"/>
          <a:ea typeface="+mj-ea"/>
          <a:cs typeface="+mj-cs"/>
        </a:defRPr>
      </a:lvl1pPr>
      <a:lvl2pPr algn="l" rtl="0" eaLnBrk="0" fontAlgn="base" hangingPunct="0">
        <a:spcBef>
          <a:spcPct val="0"/>
        </a:spcBef>
        <a:spcAft>
          <a:spcPct val="0"/>
        </a:spcAft>
        <a:defRPr sz="4400">
          <a:solidFill>
            <a:srgbClr val="32ADD4"/>
          </a:solidFill>
          <a:latin typeface="Calibri" pitchFamily="34" charset="0"/>
        </a:defRPr>
      </a:lvl2pPr>
      <a:lvl3pPr algn="l" rtl="0" eaLnBrk="0" fontAlgn="base" hangingPunct="0">
        <a:spcBef>
          <a:spcPct val="0"/>
        </a:spcBef>
        <a:spcAft>
          <a:spcPct val="0"/>
        </a:spcAft>
        <a:defRPr sz="4400">
          <a:solidFill>
            <a:srgbClr val="32ADD4"/>
          </a:solidFill>
          <a:latin typeface="Calibri" pitchFamily="34" charset="0"/>
        </a:defRPr>
      </a:lvl3pPr>
      <a:lvl4pPr algn="l" rtl="0" eaLnBrk="0" fontAlgn="base" hangingPunct="0">
        <a:spcBef>
          <a:spcPct val="0"/>
        </a:spcBef>
        <a:spcAft>
          <a:spcPct val="0"/>
        </a:spcAft>
        <a:defRPr sz="4400">
          <a:solidFill>
            <a:srgbClr val="32ADD4"/>
          </a:solidFill>
          <a:latin typeface="Calibri" pitchFamily="34" charset="0"/>
        </a:defRPr>
      </a:lvl4pPr>
      <a:lvl5pPr algn="l" rtl="0" eaLnBrk="0" fontAlgn="base" hangingPunct="0">
        <a:spcBef>
          <a:spcPct val="0"/>
        </a:spcBef>
        <a:spcAft>
          <a:spcPct val="0"/>
        </a:spcAft>
        <a:defRPr sz="4400">
          <a:solidFill>
            <a:srgbClr val="32ADD4"/>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3200" kern="1200">
          <a:solidFill>
            <a:srgbClr val="7F7F7F"/>
          </a:solidFill>
          <a:latin typeface="+mn-lt"/>
          <a:ea typeface="+mn-ea"/>
          <a:cs typeface="+mn-cs"/>
        </a:defRPr>
      </a:lvl1pPr>
      <a:lvl2pPr marL="742950" indent="-285750" algn="l" rtl="0" eaLnBrk="0" fontAlgn="base" hangingPunct="0">
        <a:spcBef>
          <a:spcPct val="20000"/>
        </a:spcBef>
        <a:spcAft>
          <a:spcPct val="0"/>
        </a:spcAft>
        <a:buFont typeface="Arial" charset="0"/>
        <a:defRPr sz="2800" kern="1200">
          <a:solidFill>
            <a:srgbClr val="7F7F7F"/>
          </a:solidFill>
          <a:latin typeface="+mn-lt"/>
          <a:ea typeface="+mn-ea"/>
          <a:cs typeface="+mn-cs"/>
        </a:defRPr>
      </a:lvl2pPr>
      <a:lvl3pPr marL="1143000" indent="-228600" algn="l" rtl="0" eaLnBrk="0" fontAlgn="base" hangingPunct="0">
        <a:spcBef>
          <a:spcPct val="20000"/>
        </a:spcBef>
        <a:spcAft>
          <a:spcPct val="0"/>
        </a:spcAft>
        <a:buFont typeface="Arial" charset="0"/>
        <a:defRPr sz="2400" kern="1200">
          <a:solidFill>
            <a:srgbClr val="7F7F7F"/>
          </a:solidFill>
          <a:latin typeface="+mn-lt"/>
          <a:ea typeface="+mn-ea"/>
          <a:cs typeface="+mn-cs"/>
        </a:defRPr>
      </a:lvl3pPr>
      <a:lvl4pPr marL="1600200" indent="-228600" algn="l" rtl="0" eaLnBrk="0" fontAlgn="base" hangingPunct="0">
        <a:spcBef>
          <a:spcPct val="20000"/>
        </a:spcBef>
        <a:spcAft>
          <a:spcPct val="0"/>
        </a:spcAft>
        <a:buFont typeface="Arial" charset="0"/>
        <a:defRPr sz="2000" kern="1200">
          <a:solidFill>
            <a:srgbClr val="7F7F7F"/>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rgbClr val="7F7F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BDA4E6C1-E01C-4749-9E51-4B154E3BAD3A}" type="datetime1">
              <a:rPr lang="en-US" smtClean="0"/>
              <a:t>8/6/2019</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r>
              <a:rPr lang="en-US"/>
              <a:t>ICUDDR Peru, 2019</a:t>
            </a: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089ADBAF-9B08-EF4A-807F-94DB0FB1E6C0}" type="slidenum">
              <a:rPr lang="en-US" smtClean="0"/>
              <a:t>‹#›</a:t>
            </a:fld>
            <a:endParaRPr lang="en-US"/>
          </a:p>
        </p:txBody>
      </p:sp>
    </p:spTree>
    <p:extLst>
      <p:ext uri="{BB962C8B-B14F-4D97-AF65-F5344CB8AC3E}">
        <p14:creationId xmlns:p14="http://schemas.microsoft.com/office/powerpoint/2010/main" val="125533446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hf hdr="0" dt="0"/>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A3994-C562-4D5C-B6FE-0D81D1F58B85}" type="datetimeFigureOut">
              <a:rPr lang="en-US" smtClean="0"/>
              <a:t>8/6/2019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36209-41DD-47B4-8F69-388C3F41360A}" type="slidenum">
              <a:rPr lang="en-US" smtClean="0"/>
              <a:t>‹#›</a:t>
            </a:fld>
            <a:endParaRPr lang="en-US"/>
          </a:p>
        </p:txBody>
      </p:sp>
    </p:spTree>
    <p:extLst>
      <p:ext uri="{BB962C8B-B14F-4D97-AF65-F5344CB8AC3E}">
        <p14:creationId xmlns:p14="http://schemas.microsoft.com/office/powerpoint/2010/main" val="233982297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Title Placeholder 1"/>
          <p:cNvSpPr>
            <a:spLocks noGrp="1"/>
          </p:cNvSpPr>
          <p:nvPr>
            <p:ph type="title"/>
          </p:nvPr>
        </p:nvSpPr>
        <p:spPr bwMode="auto">
          <a:xfrm>
            <a:off x="0" y="0"/>
            <a:ext cx="9144000" cy="1371600"/>
          </a:xfrm>
          <a:prstGeom prst="rect">
            <a:avLst/>
          </a:prstGeom>
          <a:noFill/>
          <a:ln w="9525">
            <a:noFill/>
            <a:miter lim="800000"/>
            <a:headEnd/>
            <a:tailEnd/>
          </a:ln>
        </p:spPr>
        <p:txBody>
          <a:bodyPr vert="horz" wrap="square" lIns="91399" tIns="45700" rIns="91399" bIns="4570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0" y="1607093"/>
            <a:ext cx="9144000" cy="5212080"/>
          </a:xfrm>
          <a:prstGeom prst="rect">
            <a:avLst/>
          </a:prstGeom>
          <a:noFill/>
          <a:ln w="9525">
            <a:noFill/>
            <a:miter lim="800000"/>
            <a:headEnd/>
            <a:tailEnd/>
          </a:ln>
        </p:spPr>
        <p:txBody>
          <a:bodyPr vert="horz" wrap="square" lIns="91399" tIns="45700" rIns="91399" bIns="4570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8310305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913993" indent="0" algn="l" rtl="0" fontAlgn="base">
        <a:spcBef>
          <a:spcPct val="0"/>
        </a:spcBef>
        <a:spcAft>
          <a:spcPct val="0"/>
        </a:spcAft>
        <a:defRPr sz="3600" kern="1200">
          <a:solidFill>
            <a:srgbClr val="01ADEF"/>
          </a:solidFill>
          <a:latin typeface="+mj-lt"/>
          <a:ea typeface="+mj-ea"/>
          <a:cs typeface="+mj-cs"/>
        </a:defRPr>
      </a:lvl1pPr>
      <a:lvl2pPr algn="l" rtl="0" fontAlgn="base">
        <a:spcBef>
          <a:spcPct val="0"/>
        </a:spcBef>
        <a:spcAft>
          <a:spcPct val="0"/>
        </a:spcAft>
        <a:defRPr sz="4400">
          <a:solidFill>
            <a:srgbClr val="32ADD4"/>
          </a:solidFill>
          <a:latin typeface="Calibri" pitchFamily="34" charset="0"/>
        </a:defRPr>
      </a:lvl2pPr>
      <a:lvl3pPr algn="l" rtl="0" fontAlgn="base">
        <a:spcBef>
          <a:spcPct val="0"/>
        </a:spcBef>
        <a:spcAft>
          <a:spcPct val="0"/>
        </a:spcAft>
        <a:defRPr sz="4400">
          <a:solidFill>
            <a:srgbClr val="32ADD4"/>
          </a:solidFill>
          <a:latin typeface="Calibri" pitchFamily="34" charset="0"/>
        </a:defRPr>
      </a:lvl3pPr>
      <a:lvl4pPr algn="l" rtl="0" fontAlgn="base">
        <a:spcBef>
          <a:spcPct val="0"/>
        </a:spcBef>
        <a:spcAft>
          <a:spcPct val="0"/>
        </a:spcAft>
        <a:defRPr sz="4400">
          <a:solidFill>
            <a:srgbClr val="32ADD4"/>
          </a:solidFill>
          <a:latin typeface="Calibri" pitchFamily="34" charset="0"/>
        </a:defRPr>
      </a:lvl4pPr>
      <a:lvl5pPr algn="l" rtl="0" fontAlgn="base">
        <a:spcBef>
          <a:spcPct val="0"/>
        </a:spcBef>
        <a:spcAft>
          <a:spcPct val="0"/>
        </a:spcAft>
        <a:defRPr sz="4400">
          <a:solidFill>
            <a:srgbClr val="32ADD4"/>
          </a:solidFill>
          <a:latin typeface="Calibri" pitchFamily="34" charset="0"/>
        </a:defRPr>
      </a:lvl5pPr>
      <a:lvl6pPr marL="456996" algn="ctr" rtl="0" eaLnBrk="1" fontAlgn="base" hangingPunct="1">
        <a:spcBef>
          <a:spcPct val="0"/>
        </a:spcBef>
        <a:spcAft>
          <a:spcPct val="0"/>
        </a:spcAft>
        <a:defRPr sz="4400">
          <a:solidFill>
            <a:schemeClr val="tx1"/>
          </a:solidFill>
          <a:latin typeface="Calibri" pitchFamily="34" charset="0"/>
        </a:defRPr>
      </a:lvl6pPr>
      <a:lvl7pPr marL="913993" algn="ctr" rtl="0" eaLnBrk="1" fontAlgn="base" hangingPunct="1">
        <a:spcBef>
          <a:spcPct val="0"/>
        </a:spcBef>
        <a:spcAft>
          <a:spcPct val="0"/>
        </a:spcAft>
        <a:defRPr sz="4400">
          <a:solidFill>
            <a:schemeClr val="tx1"/>
          </a:solidFill>
          <a:latin typeface="Calibri" pitchFamily="34" charset="0"/>
        </a:defRPr>
      </a:lvl7pPr>
      <a:lvl8pPr marL="1370987" algn="ctr" rtl="0" eaLnBrk="1" fontAlgn="base" hangingPunct="1">
        <a:spcBef>
          <a:spcPct val="0"/>
        </a:spcBef>
        <a:spcAft>
          <a:spcPct val="0"/>
        </a:spcAft>
        <a:defRPr sz="4400">
          <a:solidFill>
            <a:schemeClr val="tx1"/>
          </a:solidFill>
          <a:latin typeface="Calibri" pitchFamily="34" charset="0"/>
        </a:defRPr>
      </a:lvl8pPr>
      <a:lvl9pPr marL="1827985" algn="ctr" rtl="0" eaLnBrk="1" fontAlgn="base" hangingPunct="1">
        <a:spcBef>
          <a:spcPct val="0"/>
        </a:spcBef>
        <a:spcAft>
          <a:spcPct val="0"/>
        </a:spcAft>
        <a:defRPr sz="4400">
          <a:solidFill>
            <a:schemeClr val="tx1"/>
          </a:solidFill>
          <a:latin typeface="Calibri" pitchFamily="34" charset="0"/>
        </a:defRPr>
      </a:lvl9pPr>
    </p:titleStyle>
    <p:bodyStyle>
      <a:lvl1pPr marL="913993" indent="0" algn="l" rtl="0" fontAlgn="base">
        <a:spcBef>
          <a:spcPts val="0"/>
        </a:spcBef>
        <a:spcAft>
          <a:spcPct val="0"/>
        </a:spcAft>
        <a:buFont typeface="Arial" charset="0"/>
        <a:defRPr sz="2800" kern="1200">
          <a:solidFill>
            <a:srgbClr val="595959"/>
          </a:solidFill>
          <a:latin typeface="+mn-lt"/>
          <a:ea typeface="+mn-ea"/>
          <a:cs typeface="+mn-cs"/>
        </a:defRPr>
      </a:lvl1pPr>
      <a:lvl2pPr marL="1147251" indent="0" algn="l" rtl="0" fontAlgn="base">
        <a:spcBef>
          <a:spcPts val="0"/>
        </a:spcBef>
        <a:spcAft>
          <a:spcPct val="0"/>
        </a:spcAft>
        <a:buFont typeface="Arial" charset="0"/>
        <a:defRPr sz="2600" kern="1200">
          <a:solidFill>
            <a:srgbClr val="595959"/>
          </a:solidFill>
          <a:latin typeface="+mn-lt"/>
          <a:ea typeface="+mn-ea"/>
          <a:cs typeface="+mn-cs"/>
        </a:defRPr>
      </a:lvl2pPr>
      <a:lvl3pPr marL="1370987" indent="0" algn="l" rtl="0" fontAlgn="base">
        <a:spcBef>
          <a:spcPts val="0"/>
        </a:spcBef>
        <a:spcAft>
          <a:spcPct val="0"/>
        </a:spcAft>
        <a:buFont typeface="Arial" charset="0"/>
        <a:defRPr sz="2400" kern="1200">
          <a:solidFill>
            <a:srgbClr val="595959"/>
          </a:solidFill>
          <a:latin typeface="+mn-lt"/>
          <a:ea typeface="+mn-ea"/>
          <a:cs typeface="+mn-cs"/>
        </a:defRPr>
      </a:lvl3pPr>
      <a:lvl4pPr marL="913993" indent="0" algn="l" rtl="0" fontAlgn="base">
        <a:spcBef>
          <a:spcPct val="20000"/>
        </a:spcBef>
        <a:spcAft>
          <a:spcPct val="0"/>
        </a:spcAft>
        <a:buFont typeface="Arial" charset="0"/>
        <a:defRPr sz="2000" kern="1200">
          <a:solidFill>
            <a:srgbClr val="7F7F7F"/>
          </a:solidFill>
          <a:latin typeface="+mn-lt"/>
          <a:ea typeface="+mn-ea"/>
          <a:cs typeface="+mn-cs"/>
        </a:defRPr>
      </a:lvl4pPr>
      <a:lvl5pPr marL="913993" indent="0" algn="l" rtl="0" fontAlgn="base">
        <a:spcBef>
          <a:spcPct val="20000"/>
        </a:spcBef>
        <a:spcAft>
          <a:spcPct val="0"/>
        </a:spcAft>
        <a:buFont typeface="Arial" charset="0"/>
        <a:defRPr sz="2000" kern="1200">
          <a:solidFill>
            <a:srgbClr val="7F7F7F"/>
          </a:solidFill>
          <a:latin typeface="+mn-lt"/>
          <a:ea typeface="+mn-ea"/>
          <a:cs typeface="+mn-cs"/>
        </a:defRPr>
      </a:lvl5pPr>
      <a:lvl6pPr marL="2513480"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77"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72"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68"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93" rtl="0" eaLnBrk="1" latinLnBrk="0" hangingPunct="1">
        <a:defRPr sz="1800" kern="1200">
          <a:solidFill>
            <a:schemeClr val="tx1"/>
          </a:solidFill>
          <a:latin typeface="+mn-lt"/>
          <a:ea typeface="+mn-ea"/>
          <a:cs typeface="+mn-cs"/>
        </a:defRPr>
      </a:lvl1pPr>
      <a:lvl2pPr marL="456996" algn="l" defTabSz="913993" rtl="0" eaLnBrk="1" latinLnBrk="0" hangingPunct="1">
        <a:defRPr sz="1800" kern="1200">
          <a:solidFill>
            <a:schemeClr val="tx1"/>
          </a:solidFill>
          <a:latin typeface="+mn-lt"/>
          <a:ea typeface="+mn-ea"/>
          <a:cs typeface="+mn-cs"/>
        </a:defRPr>
      </a:lvl2pPr>
      <a:lvl3pPr marL="913993" algn="l" defTabSz="913993" rtl="0" eaLnBrk="1" latinLnBrk="0" hangingPunct="1">
        <a:defRPr sz="1800" kern="1200">
          <a:solidFill>
            <a:schemeClr val="tx1"/>
          </a:solidFill>
          <a:latin typeface="+mn-lt"/>
          <a:ea typeface="+mn-ea"/>
          <a:cs typeface="+mn-cs"/>
        </a:defRPr>
      </a:lvl3pPr>
      <a:lvl4pPr marL="1370987" algn="l" defTabSz="913993" rtl="0" eaLnBrk="1" latinLnBrk="0" hangingPunct="1">
        <a:defRPr sz="1800" kern="1200">
          <a:solidFill>
            <a:schemeClr val="tx1"/>
          </a:solidFill>
          <a:latin typeface="+mn-lt"/>
          <a:ea typeface="+mn-ea"/>
          <a:cs typeface="+mn-cs"/>
        </a:defRPr>
      </a:lvl4pPr>
      <a:lvl5pPr marL="1827985" algn="l" defTabSz="913993" rtl="0" eaLnBrk="1" latinLnBrk="0" hangingPunct="1">
        <a:defRPr sz="1800" kern="1200">
          <a:solidFill>
            <a:schemeClr val="tx1"/>
          </a:solidFill>
          <a:latin typeface="+mn-lt"/>
          <a:ea typeface="+mn-ea"/>
          <a:cs typeface="+mn-cs"/>
        </a:defRPr>
      </a:lvl5pPr>
      <a:lvl6pPr marL="2284982" algn="l" defTabSz="913993" rtl="0" eaLnBrk="1" latinLnBrk="0" hangingPunct="1">
        <a:defRPr sz="1800" kern="1200">
          <a:solidFill>
            <a:schemeClr val="tx1"/>
          </a:solidFill>
          <a:latin typeface="+mn-lt"/>
          <a:ea typeface="+mn-ea"/>
          <a:cs typeface="+mn-cs"/>
        </a:defRPr>
      </a:lvl6pPr>
      <a:lvl7pPr marL="2741980" algn="l" defTabSz="913993" rtl="0" eaLnBrk="1" latinLnBrk="0" hangingPunct="1">
        <a:defRPr sz="1800" kern="1200">
          <a:solidFill>
            <a:schemeClr val="tx1"/>
          </a:solidFill>
          <a:latin typeface="+mn-lt"/>
          <a:ea typeface="+mn-ea"/>
          <a:cs typeface="+mn-cs"/>
        </a:defRPr>
      </a:lvl7pPr>
      <a:lvl8pPr marL="3198975" algn="l" defTabSz="913993" rtl="0" eaLnBrk="1" latinLnBrk="0" hangingPunct="1">
        <a:defRPr sz="1800" kern="1200">
          <a:solidFill>
            <a:schemeClr val="tx1"/>
          </a:solidFill>
          <a:latin typeface="+mn-lt"/>
          <a:ea typeface="+mn-ea"/>
          <a:cs typeface="+mn-cs"/>
        </a:defRPr>
      </a:lvl8pPr>
      <a:lvl9pPr marL="3655971" algn="l" defTabSz="91399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43667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Lst>
  <p:txStyles>
    <p:titleStyle>
      <a:lvl1pPr algn="l" defTabSz="685800" rtl="0" eaLnBrk="1" latinLnBrk="0" hangingPunct="1">
        <a:lnSpc>
          <a:spcPct val="90000"/>
        </a:lnSpc>
        <a:spcBef>
          <a:spcPct val="0"/>
        </a:spcBef>
        <a:buNone/>
        <a:defRPr lang="en-US" sz="2400" b="1" kern="1200" dirty="0">
          <a:solidFill>
            <a:srgbClr val="1B509B"/>
          </a:solidFill>
          <a:latin typeface="Myriad Pro" charset="0"/>
          <a:ea typeface="+mj-ea"/>
          <a:cs typeface="+mj-cs"/>
        </a:defRPr>
      </a:lvl1pPr>
    </p:titleStyle>
    <p:bodyStyle>
      <a:lvl1pPr marL="171450" indent="-171450" algn="l" defTabSz="685800" rtl="0" eaLnBrk="1" latinLnBrk="0" hangingPunct="1">
        <a:lnSpc>
          <a:spcPct val="90000"/>
        </a:lnSpc>
        <a:spcBef>
          <a:spcPts val="750"/>
        </a:spcBef>
        <a:buFont typeface="Calibri" panose="020F0502020204030204" pitchFamily="34" charset="0"/>
        <a:buChar char="–"/>
        <a:defRPr lang="en-US" sz="2100" kern="1200" dirty="0">
          <a:solidFill>
            <a:srgbClr val="1B509B"/>
          </a:solidFill>
          <a:latin typeface="Myriad Pro" charset="0"/>
          <a:ea typeface="+mn-ea"/>
          <a:cs typeface="+mn-cs"/>
        </a:defRPr>
      </a:lvl1pPr>
      <a:lvl2pPr marL="1714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1714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714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1546FC-1120-489C-9F7A-DB2AFA6B9573}"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06641BF-0E94-4B02-B7C5-B45F1C3FE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7831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33.xml"/><Relationship Id="rId6" Type="http://schemas.openxmlformats.org/officeDocument/2006/relationships/image" Target="../media/image36.tiff"/><Relationship Id="rId5" Type="http://schemas.openxmlformats.org/officeDocument/2006/relationships/image" Target="../media/image31.tiff"/><Relationship Id="rId4" Type="http://schemas.openxmlformats.org/officeDocument/2006/relationships/image" Target="../media/image35.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39.tiff"/><Relationship Id="rId7" Type="http://schemas.openxmlformats.org/officeDocument/2006/relationships/image" Target="../media/image43.tiff"/><Relationship Id="rId2" Type="http://schemas.openxmlformats.org/officeDocument/2006/relationships/image" Target="../media/image38.tiff"/><Relationship Id="rId1" Type="http://schemas.openxmlformats.org/officeDocument/2006/relationships/slideLayout" Target="../slideLayouts/slideLayout33.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tiff"/></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3.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33.xml"/><Relationship Id="rId6" Type="http://schemas.openxmlformats.org/officeDocument/2006/relationships/image" Target="../media/image37.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914400" y="1678063"/>
            <a:ext cx="7713552" cy="4849485"/>
          </a:xfrm>
        </p:spPr>
        <p:txBody>
          <a:bodyPr>
            <a:noAutofit/>
          </a:bodyPr>
          <a:lstStyle/>
          <a:p>
            <a:pPr marL="346472" algn="ctr">
              <a:spcBef>
                <a:spcPts val="0"/>
              </a:spcBef>
            </a:pPr>
            <a:r>
              <a:rPr lang="en-US" sz="4000" dirty="0"/>
              <a:t>ICUDDR Panel Presentation:  </a:t>
            </a:r>
            <a:br>
              <a:rPr lang="en-US" sz="4000" dirty="0"/>
            </a:br>
            <a:r>
              <a:rPr lang="en-US" sz="4000" dirty="0"/>
              <a:t>Next Generation of UPC Innovations for Broader Dissemination</a:t>
            </a:r>
            <a:br>
              <a:rPr lang="en-US" sz="3000" dirty="0"/>
            </a:br>
            <a:br>
              <a:rPr lang="en-US" sz="3000" dirty="0"/>
            </a:br>
            <a:r>
              <a:rPr lang="en-US" sz="2400" dirty="0"/>
              <a:t> 4</a:t>
            </a:r>
            <a:r>
              <a:rPr lang="en-US" sz="2400" baseline="30000" dirty="0"/>
              <a:t>th</a:t>
            </a:r>
            <a:r>
              <a:rPr lang="en-US" sz="2400" dirty="0"/>
              <a:t> Annual ICUDDR Conference</a:t>
            </a:r>
            <a:br>
              <a:rPr lang="en-US" sz="2400" dirty="0"/>
            </a:br>
            <a:r>
              <a:rPr lang="en-US" sz="2400" dirty="0"/>
              <a:t>July, 2019</a:t>
            </a:r>
            <a:br>
              <a:rPr lang="en-US" sz="2400" dirty="0"/>
            </a:br>
            <a:br>
              <a:rPr lang="en-US" sz="2400" dirty="0"/>
            </a:br>
            <a:r>
              <a:rPr lang="en-US" sz="2400" dirty="0"/>
              <a:t>Presenters:  Richard Spoth, William </a:t>
            </a:r>
            <a:r>
              <a:rPr lang="en-US" sz="2400" dirty="0" err="1"/>
              <a:t>Crano</a:t>
            </a:r>
            <a:r>
              <a:rPr lang="en-US" sz="2400" dirty="0"/>
              <a:t>, Kris Bosworth (Zili </a:t>
            </a:r>
            <a:r>
              <a:rPr lang="en-US" sz="2400" dirty="0" err="1"/>
              <a:t>Sloboda</a:t>
            </a:r>
            <a:r>
              <a:rPr lang="en-US" sz="2400" dirty="0"/>
              <a:t>)</a:t>
            </a:r>
            <a:br>
              <a:rPr lang="en-US" sz="2400" dirty="0"/>
            </a:br>
            <a:r>
              <a:rPr lang="en-US" sz="2400" dirty="0"/>
              <a:t>Discussants:  Fernando Salazar, Zili </a:t>
            </a:r>
            <a:r>
              <a:rPr lang="en-US" sz="2400" dirty="0" err="1"/>
              <a:t>Sloboda</a:t>
            </a:r>
            <a:br>
              <a:rPr lang="en-US" sz="1800" dirty="0"/>
            </a:br>
            <a:br>
              <a:rPr lang="en-US" sz="1800" dirty="0"/>
            </a:br>
            <a:br>
              <a:rPr lang="en-US" sz="1800" dirty="0"/>
            </a:br>
            <a:br>
              <a:rPr lang="en-US" sz="1800" dirty="0"/>
            </a:br>
            <a:br>
              <a:rPr lang="en-US" sz="1800" dirty="0"/>
            </a:br>
            <a:br>
              <a:rPr lang="en-US" sz="1200" dirty="0"/>
            </a:br>
            <a:endParaRPr lang="en-US" sz="1800" i="1" dirty="0">
              <a:solidFill>
                <a:srgbClr val="595959"/>
              </a:solidFill>
            </a:endParaRPr>
          </a:p>
        </p:txBody>
      </p:sp>
      <p:pic>
        <p:nvPicPr>
          <p:cNvPr id="4" name="Picture 3" descr="PPSI Logo.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846" y="527142"/>
            <a:ext cx="2910799" cy="1030054"/>
          </a:xfrm>
          <a:prstGeom prst="rect">
            <a:avLst/>
          </a:prstGeom>
        </p:spPr>
      </p:pic>
    </p:spTree>
    <p:extLst>
      <p:ext uri="{BB962C8B-B14F-4D97-AF65-F5344CB8AC3E}">
        <p14:creationId xmlns:p14="http://schemas.microsoft.com/office/powerpoint/2010/main" val="100701447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86774"/>
            <a:ext cx="9144000" cy="1931203"/>
          </a:xfrm>
        </p:spPr>
        <p:txBody>
          <a:bodyPr/>
          <a:lstStyle/>
          <a:p>
            <a:r>
              <a:rPr lang="en-US" sz="4000" dirty="0">
                <a:latin typeface="Myriad Pro"/>
              </a:rPr>
              <a:t>Key Features of </a:t>
            </a:r>
            <a:r>
              <a:rPr lang="en-US" sz="3600" dirty="0">
                <a:latin typeface="Myriad Pro"/>
              </a:rPr>
              <a:t>P2S Project</a:t>
            </a:r>
            <a:br>
              <a:rPr lang="en-US" sz="3600" dirty="0">
                <a:latin typeface="Myriad Pro"/>
              </a:rPr>
            </a:br>
            <a:endParaRPr lang="en-US" sz="3600" dirty="0">
              <a:latin typeface="Myriad Pro"/>
            </a:endParaRPr>
          </a:p>
        </p:txBody>
      </p:sp>
      <p:sp>
        <p:nvSpPr>
          <p:cNvPr id="3" name="Content Placeholder 2"/>
          <p:cNvSpPr>
            <a:spLocks noGrp="1"/>
          </p:cNvSpPr>
          <p:nvPr>
            <p:ph idx="4294967295"/>
          </p:nvPr>
        </p:nvSpPr>
        <p:spPr>
          <a:xfrm>
            <a:off x="912814" y="2306638"/>
            <a:ext cx="7778800" cy="4398962"/>
          </a:xfrm>
          <a:prstGeom prst="rect">
            <a:avLst/>
          </a:prstGeom>
        </p:spPr>
        <p:txBody>
          <a:bodyPr>
            <a:normAutofit fontScale="70000" lnSpcReduction="20000"/>
          </a:bodyPr>
          <a:lstStyle/>
          <a:p>
            <a:endParaRPr lang="en-US" dirty="0"/>
          </a:p>
          <a:p>
            <a:pPr marL="0" indent="0">
              <a:buNone/>
            </a:pPr>
            <a:endParaRPr lang="en-US" sz="3200" dirty="0">
              <a:solidFill>
                <a:schemeClr val="accent1">
                  <a:lumMod val="75000"/>
                </a:schemeClr>
              </a:solidFill>
            </a:endParaRPr>
          </a:p>
          <a:p>
            <a:pPr marL="288925" lvl="1" indent="-288925" eaLnBrk="0" fontAlgn="base" hangingPunct="0">
              <a:lnSpc>
                <a:spcPct val="110000"/>
              </a:lnSpc>
              <a:spcBef>
                <a:spcPts val="1200"/>
              </a:spcBef>
              <a:spcAft>
                <a:spcPts val="600"/>
              </a:spcAft>
              <a:buClr>
                <a:srgbClr val="3AAD68"/>
              </a:buClr>
              <a:buFont typeface="Arial" charset="0"/>
              <a:buChar char="•"/>
            </a:pPr>
            <a:r>
              <a:rPr lang="en-US" sz="3400" dirty="0">
                <a:solidFill>
                  <a:srgbClr val="1B509B"/>
                </a:solidFill>
                <a:latin typeface="Myriad Pro" charset="0"/>
                <a:ea typeface="Myriad Pro" charset="0"/>
                <a:cs typeface="Myriad Pro" charset="0"/>
              </a:rPr>
              <a:t>A framework for university community partnership-based dissemination of evidence based prevention</a:t>
            </a:r>
          </a:p>
          <a:p>
            <a:pPr marL="288925" lvl="1" indent="-288925" eaLnBrk="0" fontAlgn="base" hangingPunct="0">
              <a:lnSpc>
                <a:spcPct val="110000"/>
              </a:lnSpc>
              <a:spcBef>
                <a:spcPts val="1200"/>
              </a:spcBef>
              <a:spcAft>
                <a:spcPts val="600"/>
              </a:spcAft>
              <a:buClr>
                <a:srgbClr val="3AAD68"/>
              </a:buClr>
              <a:buFont typeface="Arial" charset="0"/>
              <a:buChar char="•"/>
            </a:pPr>
            <a:r>
              <a:rPr lang="en-US" sz="3400" dirty="0">
                <a:solidFill>
                  <a:srgbClr val="1B509B"/>
                </a:solidFill>
                <a:latin typeface="Myriad Pro" charset="0"/>
                <a:ea typeface="Myriad Pro" charset="0"/>
                <a:cs typeface="Myriad Pro" charset="0"/>
              </a:rPr>
              <a:t>Purpose is to build capacity within Extension systems to support state scale up and expansion of PROSPER partnerships</a:t>
            </a:r>
          </a:p>
          <a:p>
            <a:pPr marL="288925" lvl="1" indent="-288925" eaLnBrk="0" fontAlgn="base" hangingPunct="0">
              <a:lnSpc>
                <a:spcPct val="110000"/>
              </a:lnSpc>
              <a:spcBef>
                <a:spcPts val="1200"/>
              </a:spcBef>
              <a:spcAft>
                <a:spcPts val="600"/>
              </a:spcAft>
              <a:buClr>
                <a:srgbClr val="3AAD68"/>
              </a:buClr>
              <a:buFont typeface="Arial" charset="0"/>
              <a:buChar char="•"/>
            </a:pPr>
            <a:r>
              <a:rPr lang="en-US" sz="3400" b="1" dirty="0">
                <a:solidFill>
                  <a:srgbClr val="1B509B"/>
                </a:solidFill>
                <a:latin typeface="Myriad Pro" charset="0"/>
                <a:ea typeface="Myriad Pro" charset="0"/>
                <a:cs typeface="Myriad Pro" charset="0"/>
              </a:rPr>
              <a:t>Embeds UPC trainings in 2</a:t>
            </a:r>
            <a:r>
              <a:rPr lang="en-US" sz="3400" b="1" baseline="30000" dirty="0">
                <a:solidFill>
                  <a:srgbClr val="1B509B"/>
                </a:solidFill>
                <a:latin typeface="Myriad Pro" charset="0"/>
                <a:ea typeface="Myriad Pro" charset="0"/>
                <a:cs typeface="Myriad Pro" charset="0"/>
              </a:rPr>
              <a:t>nd</a:t>
            </a:r>
            <a:r>
              <a:rPr lang="en-US" sz="3400" b="1" dirty="0">
                <a:solidFill>
                  <a:srgbClr val="1B509B"/>
                </a:solidFill>
                <a:latin typeface="Myriad Pro" charset="0"/>
                <a:ea typeface="Myriad Pro" charset="0"/>
                <a:cs typeface="Myriad Pro" charset="0"/>
              </a:rPr>
              <a:t> year, after PROSPER-type partnership is mobilized and core programs implemented</a:t>
            </a:r>
          </a:p>
          <a:p>
            <a:pPr marL="0" lvl="2" indent="0" eaLnBrk="0" fontAlgn="base" hangingPunct="0">
              <a:lnSpc>
                <a:spcPct val="110000"/>
              </a:lnSpc>
              <a:spcBef>
                <a:spcPts val="1200"/>
              </a:spcBef>
              <a:spcAft>
                <a:spcPts val="600"/>
              </a:spcAft>
              <a:buClr>
                <a:srgbClr val="3AAD68"/>
              </a:buClr>
              <a:buNone/>
            </a:pPr>
            <a:endParaRPr lang="en-US" sz="2400" dirty="0">
              <a:solidFill>
                <a:srgbClr val="1B509B"/>
              </a:solidFill>
              <a:latin typeface="Myriad Pro" charset="0"/>
              <a:ea typeface="Myriad Pro" charset="0"/>
              <a:cs typeface="Myriad Pro" charset="0"/>
            </a:endParaRPr>
          </a:p>
          <a:p>
            <a:pPr marL="0" lvl="2" indent="0" eaLnBrk="0" fontAlgn="base" hangingPunct="0">
              <a:lnSpc>
                <a:spcPct val="110000"/>
              </a:lnSpc>
              <a:spcBef>
                <a:spcPts val="1200"/>
              </a:spcBef>
              <a:spcAft>
                <a:spcPts val="600"/>
              </a:spcAft>
              <a:buClr>
                <a:srgbClr val="3AAD68"/>
              </a:buClr>
              <a:buNone/>
            </a:pPr>
            <a:endParaRPr lang="en-US" sz="2400" dirty="0">
              <a:solidFill>
                <a:srgbClr val="1B509B"/>
              </a:solidFill>
              <a:latin typeface="Myriad Pro" charset="0"/>
              <a:ea typeface="Myriad Pro" charset="0"/>
              <a:cs typeface="Myriad Pro" charset="0"/>
            </a:endParaRPr>
          </a:p>
        </p:txBody>
      </p:sp>
      <p:cxnSp>
        <p:nvCxnSpPr>
          <p:cNvPr id="5" name="Straight Connector 4">
            <a:extLst>
              <a:ext uri="{FF2B5EF4-FFF2-40B4-BE49-F238E27FC236}">
                <a16:creationId xmlns:a16="http://schemas.microsoft.com/office/drawing/2014/main" id="{A48CE076-CF49-4A48-AC81-30F65EE5B6C9}"/>
              </a:ext>
            </a:extLst>
          </p:cNvPr>
          <p:cNvCxnSpPr/>
          <p:nvPr/>
        </p:nvCxnSpPr>
        <p:spPr>
          <a:xfrm>
            <a:off x="983061" y="2597590"/>
            <a:ext cx="885830" cy="0"/>
          </a:xfrm>
          <a:prstGeom prst="line">
            <a:avLst/>
          </a:prstGeom>
          <a:ln w="38100">
            <a:solidFill>
              <a:srgbClr val="3AAD68"/>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454" y="489204"/>
            <a:ext cx="4759682" cy="838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0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7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7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26155"/>
            <a:ext cx="9144000" cy="388959"/>
          </a:xfrm>
        </p:spPr>
        <p:txBody>
          <a:bodyPr/>
          <a:lstStyle/>
          <a:p>
            <a:r>
              <a:rPr lang="en-US" sz="3600" dirty="0">
                <a:latin typeface="Myriad Pro"/>
              </a:rPr>
              <a:t>What Is the Rationale for P2S?</a:t>
            </a:r>
            <a:br>
              <a:rPr lang="en-US" sz="3600" dirty="0">
                <a:latin typeface="Myriad Pro"/>
              </a:rPr>
            </a:br>
            <a:endParaRPr lang="en-US" sz="3600" dirty="0">
              <a:latin typeface="Myriad Pro"/>
            </a:endParaRPr>
          </a:p>
        </p:txBody>
      </p:sp>
      <p:sp>
        <p:nvSpPr>
          <p:cNvPr id="3" name="Content Placeholder 2"/>
          <p:cNvSpPr>
            <a:spLocks noGrp="1"/>
          </p:cNvSpPr>
          <p:nvPr>
            <p:ph idx="4294967295"/>
          </p:nvPr>
        </p:nvSpPr>
        <p:spPr>
          <a:xfrm>
            <a:off x="750771" y="1678506"/>
            <a:ext cx="8214553" cy="5275967"/>
          </a:xfrm>
          <a:prstGeom prst="rect">
            <a:avLst/>
          </a:prstGeom>
        </p:spPr>
        <p:txBody>
          <a:bodyPr>
            <a:normAutofit/>
          </a:bodyPr>
          <a:lstStyle/>
          <a:p>
            <a:pPr lvl="1" eaLnBrk="0" fontAlgn="base" hangingPunct="0">
              <a:lnSpc>
                <a:spcPct val="110000"/>
              </a:lnSpc>
              <a:spcBef>
                <a:spcPts val="1200"/>
              </a:spcBef>
              <a:buClr>
                <a:srgbClr val="3AAD68"/>
              </a:buClr>
            </a:pPr>
            <a:r>
              <a:rPr lang="en-US" dirty="0">
                <a:solidFill>
                  <a:srgbClr val="1B509B"/>
                </a:solidFill>
                <a:latin typeface="Myriad Pro" charset="0"/>
                <a:ea typeface="Myriad Pro" charset="0"/>
                <a:cs typeface="Myriad Pro" charset="0"/>
              </a:rPr>
              <a:t>Need to select effective/cost-efficient prevention programs that:</a:t>
            </a:r>
          </a:p>
          <a:p>
            <a:pPr lvl="1" indent="233363" eaLnBrk="0" fontAlgn="base" hangingPunct="0">
              <a:lnSpc>
                <a:spcPct val="110000"/>
              </a:lnSpc>
              <a:spcBef>
                <a:spcPts val="1200"/>
              </a:spcBef>
              <a:buClr>
                <a:srgbClr val="3AAD68"/>
              </a:buClr>
              <a:buFont typeface="Myriad Pro" panose="020B0503030403020204" pitchFamily="34" charset="0"/>
              <a:buChar char="–"/>
            </a:pPr>
            <a:r>
              <a:rPr lang="en-US" sz="2000" dirty="0">
                <a:solidFill>
                  <a:srgbClr val="1B509B"/>
                </a:solidFill>
                <a:latin typeface="Myriad Pro" charset="0"/>
                <a:ea typeface="Myriad Pro" charset="0"/>
                <a:cs typeface="Myriad Pro" charset="0"/>
              </a:rPr>
              <a:t>Promote positive youth development</a:t>
            </a:r>
          </a:p>
          <a:p>
            <a:pPr lvl="1" indent="233363" eaLnBrk="0" fontAlgn="base" hangingPunct="0">
              <a:lnSpc>
                <a:spcPct val="110000"/>
              </a:lnSpc>
              <a:spcBef>
                <a:spcPts val="1200"/>
              </a:spcBef>
              <a:buClr>
                <a:srgbClr val="3AAD68"/>
              </a:buClr>
              <a:buFont typeface="Myriad Pro" panose="020B0503030403020204" pitchFamily="34" charset="0"/>
              <a:buChar char="–"/>
            </a:pPr>
            <a:r>
              <a:rPr lang="en-US" sz="2000" dirty="0">
                <a:solidFill>
                  <a:srgbClr val="1B509B"/>
                </a:solidFill>
                <a:latin typeface="Myriad Pro" charset="0"/>
                <a:ea typeface="Myriad Pro" charset="0"/>
                <a:cs typeface="Myriad Pro" charset="0"/>
              </a:rPr>
              <a:t>Enhance family relationships</a:t>
            </a:r>
          </a:p>
          <a:p>
            <a:pPr lvl="1" indent="233363" eaLnBrk="0" fontAlgn="base" hangingPunct="0">
              <a:lnSpc>
                <a:spcPct val="110000"/>
              </a:lnSpc>
              <a:spcBef>
                <a:spcPts val="1200"/>
              </a:spcBef>
              <a:buClr>
                <a:srgbClr val="3AAD68"/>
              </a:buClr>
              <a:buFont typeface="Myriad Pro" panose="020B0503030403020204" pitchFamily="34" charset="0"/>
              <a:buChar char="–"/>
            </a:pPr>
            <a:r>
              <a:rPr lang="en-US" sz="2000" dirty="0">
                <a:solidFill>
                  <a:srgbClr val="1B509B"/>
                </a:solidFill>
                <a:latin typeface="Myriad Pro" charset="0"/>
                <a:ea typeface="Myriad Pro" charset="0"/>
                <a:cs typeface="Myriad Pro" charset="0"/>
              </a:rPr>
              <a:t>Reduce youth risk for substance misuse/problem behaviors</a:t>
            </a:r>
          </a:p>
          <a:p>
            <a:pPr marL="288925" lvl="1" indent="-288925" eaLnBrk="0" fontAlgn="base" hangingPunct="0">
              <a:lnSpc>
                <a:spcPct val="110000"/>
              </a:lnSpc>
              <a:spcBef>
                <a:spcPts val="1200"/>
              </a:spcBef>
              <a:buClr>
                <a:srgbClr val="3AAD68"/>
              </a:buClr>
              <a:buFont typeface="Arial" charset="0"/>
              <a:buChar char="•"/>
            </a:pPr>
            <a:r>
              <a:rPr lang="en-US" dirty="0">
                <a:solidFill>
                  <a:srgbClr val="1B509B"/>
                </a:solidFill>
                <a:latin typeface="Myriad Pro" charset="0"/>
                <a:ea typeface="Myriad Pro" charset="0"/>
                <a:cs typeface="Myriad Pro" charset="0"/>
              </a:rPr>
              <a:t>Need for quality, sustained program delivery to achieve long-term impacts for youth, families, and communities</a:t>
            </a:r>
          </a:p>
          <a:p>
            <a:pPr marL="288925" lvl="1" indent="-288925" eaLnBrk="0" fontAlgn="base" hangingPunct="0">
              <a:lnSpc>
                <a:spcPct val="110000"/>
              </a:lnSpc>
              <a:spcBef>
                <a:spcPts val="1200"/>
              </a:spcBef>
              <a:buClr>
                <a:srgbClr val="3AAD68"/>
              </a:buClr>
              <a:buFont typeface="Arial" charset="0"/>
              <a:buChar char="•"/>
            </a:pPr>
            <a:r>
              <a:rPr lang="en-US" b="1" dirty="0">
                <a:solidFill>
                  <a:srgbClr val="1B509B"/>
                </a:solidFill>
                <a:latin typeface="Myriad Pro" charset="0"/>
                <a:ea typeface="Myriad Pro" charset="0"/>
                <a:cs typeface="Myriad Pro" charset="0"/>
              </a:rPr>
              <a:t>The addiction crisis, particularly opioids</a:t>
            </a:r>
          </a:p>
        </p:txBody>
      </p:sp>
      <p:cxnSp>
        <p:nvCxnSpPr>
          <p:cNvPr id="6" name="Straight Connector 5">
            <a:extLst>
              <a:ext uri="{FF2B5EF4-FFF2-40B4-BE49-F238E27FC236}">
                <a16:creationId xmlns:a16="http://schemas.microsoft.com/office/drawing/2014/main" id="{A48CE076-CF49-4A48-AC81-30F65EE5B6C9}"/>
              </a:ext>
            </a:extLst>
          </p:cNvPr>
          <p:cNvCxnSpPr/>
          <p:nvPr/>
        </p:nvCxnSpPr>
        <p:spPr>
          <a:xfrm>
            <a:off x="845358" y="1447629"/>
            <a:ext cx="1031875" cy="0"/>
          </a:xfrm>
          <a:prstGeom prst="line">
            <a:avLst/>
          </a:prstGeom>
          <a:ln w="38100">
            <a:solidFill>
              <a:srgbClr val="3AAD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5425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7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41" y="411520"/>
            <a:ext cx="7851942" cy="6446480"/>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43492" y="-45406"/>
            <a:ext cx="9235440" cy="6949440"/>
            <a:chOff x="-25052" y="-325676"/>
            <a:chExt cx="9235440" cy="6949440"/>
          </a:xfrm>
        </p:grpSpPr>
        <p:sp>
          <p:nvSpPr>
            <p:cNvPr id="7" name="Rectangle 6"/>
            <p:cNvSpPr/>
            <p:nvPr/>
          </p:nvSpPr>
          <p:spPr>
            <a:xfrm>
              <a:off x="-25052" y="-325676"/>
              <a:ext cx="9235440" cy="6949440"/>
            </a:xfrm>
            <a:prstGeom prst="rect">
              <a:avLst/>
            </a:prstGeom>
            <a:solidFill>
              <a:srgbClr val="FFFFFF">
                <a:alpha val="94118"/>
              </a:srgbClr>
            </a:solidFill>
            <a:ln>
              <a:noFill/>
            </a:ln>
            <a:effectLst>
              <a:softEdge rad="12700"/>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1" i="0" u="none" strike="noStrike" kern="1200" cap="none" spc="0" normalizeH="0" baseline="0" noProof="0" dirty="0">
                <a:ln w="0"/>
                <a:solidFill>
                  <a:srgbClr val="0182DA"/>
                </a:solidFill>
                <a:effectLst/>
                <a:uLnTx/>
                <a:uFillTx/>
                <a:latin typeface="Calibri"/>
                <a:ea typeface="+mn-ea"/>
                <a:cs typeface="+mn-cs"/>
              </a:endParaRPr>
            </a:p>
          </p:txBody>
        </p:sp>
        <p:pic>
          <p:nvPicPr>
            <p:cNvPr id="2" name="Picture 1"/>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735241" y="985067"/>
              <a:ext cx="7440242" cy="4725626"/>
            </a:xfrm>
            <a:prstGeom prst="rect">
              <a:avLst/>
            </a:prstGeom>
          </p:spPr>
        </p:pic>
      </p:grpSp>
    </p:spTree>
    <p:extLst>
      <p:ext uri="{BB962C8B-B14F-4D97-AF65-F5344CB8AC3E}">
        <p14:creationId xmlns:p14="http://schemas.microsoft.com/office/powerpoint/2010/main" val="140040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8"/>
                                        </p:tgtEl>
                                      </p:cBhvr>
                                    </p:animEffect>
                                    <p:set>
                                      <p:cBhvr>
                                        <p:cTn id="7" dur="1" fill="hold">
                                          <p:stCondLst>
                                            <p:cond delay="1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986318" y="2426187"/>
            <a:ext cx="6908181" cy="29906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rgbClr val="005792"/>
                </a:solidFill>
              </a:rPr>
              <a:t>      </a:t>
            </a:r>
          </a:p>
          <a:p>
            <a:r>
              <a:rPr lang="en-US" sz="1350" b="1" dirty="0">
                <a:solidFill>
                  <a:srgbClr val="005792"/>
                </a:solidFill>
              </a:rPr>
              <a:t>      Organization        </a:t>
            </a:r>
            <a:r>
              <a:rPr lang="en-US" sz="1350" b="1" dirty="0">
                <a:solidFill>
                  <a:srgbClr val="005792"/>
                </a:solidFill>
                <a:sym typeface="Wingdings" panose="05000000000000000000" pitchFamily="2" charset="2"/>
              </a:rPr>
              <a:t>  </a:t>
            </a:r>
            <a:r>
              <a:rPr lang="en-US" sz="1350" b="1" dirty="0">
                <a:solidFill>
                  <a:srgbClr val="005792"/>
                </a:solidFill>
              </a:rPr>
              <a:t>Operations                     </a:t>
            </a:r>
            <a:r>
              <a:rPr lang="en-US" sz="1350" b="1" dirty="0">
                <a:solidFill>
                  <a:srgbClr val="005792"/>
                </a:solidFill>
                <a:sym typeface="Wingdings" panose="05000000000000000000" pitchFamily="2" charset="2"/>
              </a:rPr>
              <a:t>       </a:t>
            </a:r>
            <a:r>
              <a:rPr lang="en-US" sz="1350" b="1" dirty="0" err="1">
                <a:solidFill>
                  <a:srgbClr val="005792"/>
                </a:solidFill>
              </a:rPr>
              <a:t>Operations</a:t>
            </a:r>
            <a:r>
              <a:rPr lang="en-US" sz="1350" b="1" dirty="0">
                <a:solidFill>
                  <a:srgbClr val="005792"/>
                </a:solidFill>
              </a:rPr>
              <a:t>  </a:t>
            </a:r>
            <a:r>
              <a:rPr lang="en-US" sz="1350" b="1" dirty="0">
                <a:solidFill>
                  <a:srgbClr val="005792"/>
                </a:solidFill>
                <a:sym typeface="Wingdings" panose="05000000000000000000" pitchFamily="2" charset="2"/>
              </a:rPr>
              <a:t>                               </a:t>
            </a:r>
            <a:r>
              <a:rPr lang="en-US" sz="1350" b="1" dirty="0">
                <a:solidFill>
                  <a:srgbClr val="005792"/>
                </a:solidFill>
              </a:rPr>
              <a:t>Sustainability</a:t>
            </a:r>
          </a:p>
          <a:p>
            <a:r>
              <a:rPr lang="en-US" sz="1350" b="1" dirty="0">
                <a:solidFill>
                  <a:srgbClr val="005792"/>
                </a:solidFill>
              </a:rPr>
              <a:t>                                                                                </a:t>
            </a:r>
            <a:endParaRPr lang="en-US" sz="1350" dirty="0"/>
          </a:p>
        </p:txBody>
      </p:sp>
      <p:sp>
        <p:nvSpPr>
          <p:cNvPr id="4" name="Rounded Rectangle 3"/>
          <p:cNvSpPr/>
          <p:nvPr/>
        </p:nvSpPr>
        <p:spPr>
          <a:xfrm>
            <a:off x="986318" y="2198607"/>
            <a:ext cx="6908181" cy="29893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rgbClr val="005792"/>
                </a:solidFill>
              </a:rPr>
              <a:t>      </a:t>
            </a:r>
          </a:p>
          <a:p>
            <a:r>
              <a:rPr lang="en-US" sz="1350" b="1" dirty="0">
                <a:solidFill>
                  <a:srgbClr val="005792"/>
                </a:solidFill>
              </a:rPr>
              <a:t>      Mobilization/             Initial                                   Ongoing                                      Long-Term</a:t>
            </a:r>
          </a:p>
          <a:p>
            <a:r>
              <a:rPr lang="en-US" sz="1350" b="1" dirty="0">
                <a:solidFill>
                  <a:srgbClr val="005792"/>
                </a:solidFill>
              </a:rPr>
              <a:t>                                                        </a:t>
            </a:r>
            <a:endParaRPr lang="en-US" sz="1350" dirty="0"/>
          </a:p>
        </p:txBody>
      </p:sp>
      <p:sp>
        <p:nvSpPr>
          <p:cNvPr id="11" name="Curved Right Arrow 10"/>
          <p:cNvSpPr/>
          <p:nvPr/>
        </p:nvSpPr>
        <p:spPr>
          <a:xfrm rot="20667333">
            <a:off x="4002679" y="5150776"/>
            <a:ext cx="530258" cy="615084"/>
          </a:xfrm>
          <a:prstGeom prst="curvedRightArrow">
            <a:avLst/>
          </a:prstGeom>
          <a:solidFill>
            <a:schemeClr val="bg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black"/>
              </a:solidFill>
              <a:latin typeface="Calibri"/>
            </a:endParaRPr>
          </a:p>
        </p:txBody>
      </p:sp>
      <p:sp>
        <p:nvSpPr>
          <p:cNvPr id="14" name="Rounded Rectangle 13"/>
          <p:cNvSpPr/>
          <p:nvPr/>
        </p:nvSpPr>
        <p:spPr>
          <a:xfrm>
            <a:off x="977510" y="2902611"/>
            <a:ext cx="6916989" cy="233795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40000"/>
                  <a:lumOff val="60000"/>
                </a:schemeClr>
              </a:solidFill>
            </a:endParaRPr>
          </a:p>
        </p:txBody>
      </p:sp>
      <p:sp>
        <p:nvSpPr>
          <p:cNvPr id="5" name="Rounded Rectangle 4"/>
          <p:cNvSpPr/>
          <p:nvPr/>
        </p:nvSpPr>
        <p:spPr>
          <a:xfrm>
            <a:off x="1258190" y="3191757"/>
            <a:ext cx="1028700" cy="1866281"/>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6" name="Rectangle 5"/>
          <p:cNvSpPr/>
          <p:nvPr/>
        </p:nvSpPr>
        <p:spPr>
          <a:xfrm>
            <a:off x="1472918" y="3266842"/>
            <a:ext cx="599242" cy="15449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514350">
              <a:defRPr/>
            </a:pPr>
            <a:r>
              <a:rPr lang="en-US" sz="1013" kern="0">
                <a:solidFill>
                  <a:prstClr val="white"/>
                </a:solidFill>
                <a:latin typeface="Calibri" panose="020F0502020204030204"/>
              </a:rPr>
              <a:t>Step 1</a:t>
            </a:r>
          </a:p>
        </p:txBody>
      </p:sp>
      <p:sp>
        <p:nvSpPr>
          <p:cNvPr id="7" name="TextBox 6"/>
          <p:cNvSpPr txBox="1"/>
          <p:nvPr/>
        </p:nvSpPr>
        <p:spPr>
          <a:xfrm>
            <a:off x="1276432" y="3521629"/>
            <a:ext cx="987844" cy="213585"/>
          </a:xfrm>
          <a:prstGeom prst="rect">
            <a:avLst/>
          </a:prstGeom>
          <a:solidFill>
            <a:srgbClr val="FFFF00">
              <a:alpha val="70000"/>
            </a:srgbClr>
          </a:solidFill>
        </p:spPr>
        <p:txBody>
          <a:bodyPr wrap="square" rtlCol="0">
            <a:spAutoFit/>
          </a:bodyPr>
          <a:lstStyle/>
          <a:p>
            <a:pPr algn="ctr" defTabSz="514350">
              <a:defRPr/>
            </a:pPr>
            <a:r>
              <a:rPr lang="en-US" sz="788" b="1" u="sng" dirty="0">
                <a:solidFill>
                  <a:prstClr val="black"/>
                </a:solidFill>
                <a:latin typeface="Calibri" panose="020F0502020204030204"/>
              </a:rPr>
              <a:t>Mobilize/Organize</a:t>
            </a:r>
          </a:p>
        </p:txBody>
      </p:sp>
      <p:sp>
        <p:nvSpPr>
          <p:cNvPr id="8" name="TextBox 7"/>
          <p:cNvSpPr txBox="1"/>
          <p:nvPr/>
        </p:nvSpPr>
        <p:spPr>
          <a:xfrm>
            <a:off x="1258190" y="3811945"/>
            <a:ext cx="1032286" cy="1166217"/>
          </a:xfrm>
          <a:prstGeom prst="rect">
            <a:avLst/>
          </a:prstGeom>
          <a:noFill/>
        </p:spPr>
        <p:txBody>
          <a:bodyPr wrap="square" rtlCol="0">
            <a:spAutoFit/>
          </a:bodyPr>
          <a:lstStyle/>
          <a:p>
            <a:pPr marL="66080" indent="-66080" defTabSz="514350">
              <a:buFont typeface="Calibri" panose="020F0502020204030204" pitchFamily="34" charset="0"/>
              <a:buChar char="*"/>
              <a:defRPr/>
            </a:pPr>
            <a:r>
              <a:rPr lang="en-US" sz="788" b="1" dirty="0">
                <a:solidFill>
                  <a:prstClr val="black"/>
                </a:solidFill>
                <a:latin typeface="Calibri" panose="020F0502020204030204"/>
              </a:rPr>
              <a:t>P2S Awareness Building</a:t>
            </a:r>
          </a:p>
          <a:p>
            <a:pPr defTabSz="514350">
              <a:defRPr/>
            </a:pPr>
            <a:endParaRPr lang="en-US" sz="788" b="1" dirty="0">
              <a:solidFill>
                <a:prstClr val="black"/>
              </a:solidFill>
              <a:latin typeface="Calibri" panose="020F0502020204030204"/>
            </a:endParaRPr>
          </a:p>
          <a:p>
            <a:pPr marL="66080" indent="-66080" defTabSz="514350">
              <a:buFont typeface="Calibri" panose="020F0502020204030204" pitchFamily="34" charset="0"/>
              <a:buChar char="*"/>
              <a:defRPr/>
            </a:pPr>
            <a:r>
              <a:rPr lang="en-US" sz="788" b="1" dirty="0">
                <a:solidFill>
                  <a:prstClr val="black"/>
                </a:solidFill>
                <a:latin typeface="Calibri" panose="020F0502020204030204"/>
              </a:rPr>
              <a:t>County-Site Selection (Early Adopters)</a:t>
            </a:r>
          </a:p>
          <a:p>
            <a:pPr defTabSz="514350">
              <a:defRPr/>
            </a:pPr>
            <a:endParaRPr lang="en-US" sz="675" b="1" dirty="0">
              <a:solidFill>
                <a:prstClr val="black"/>
              </a:solidFill>
              <a:latin typeface="Calibri" panose="020F0502020204030204"/>
            </a:endParaRPr>
          </a:p>
          <a:p>
            <a:pPr marL="66080" indent="-66080" defTabSz="514350">
              <a:buFont typeface="Calibri" panose="020F0502020204030204" pitchFamily="34" charset="0"/>
              <a:buChar char="*"/>
              <a:defRPr/>
            </a:pPr>
            <a:r>
              <a:rPr lang="en-US" sz="788" b="1" dirty="0">
                <a:solidFill>
                  <a:prstClr val="black"/>
                </a:solidFill>
                <a:latin typeface="Calibri" panose="020F0502020204030204"/>
              </a:rPr>
              <a:t>T/TA Staff Start Ups</a:t>
            </a:r>
            <a:endParaRPr lang="en-US" sz="1013" b="1" dirty="0">
              <a:solidFill>
                <a:prstClr val="black"/>
              </a:solidFill>
              <a:latin typeface="Calibri" panose="020F0502020204030204"/>
            </a:endParaRPr>
          </a:p>
        </p:txBody>
      </p:sp>
      <p:sp>
        <p:nvSpPr>
          <p:cNvPr id="9" name="Right Arrow 8"/>
          <p:cNvSpPr/>
          <p:nvPr/>
        </p:nvSpPr>
        <p:spPr>
          <a:xfrm>
            <a:off x="2314675" y="4081734"/>
            <a:ext cx="200627" cy="13829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17" name="Rounded Rectangle 16"/>
          <p:cNvSpPr/>
          <p:nvPr/>
        </p:nvSpPr>
        <p:spPr>
          <a:xfrm>
            <a:off x="2541218" y="3211264"/>
            <a:ext cx="1028700" cy="1866280"/>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18" name="Rectangle 17"/>
          <p:cNvSpPr/>
          <p:nvPr/>
        </p:nvSpPr>
        <p:spPr>
          <a:xfrm>
            <a:off x="2748883" y="3263505"/>
            <a:ext cx="599242" cy="15449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514350">
              <a:defRPr/>
            </a:pPr>
            <a:r>
              <a:rPr lang="en-US" sz="1013" kern="0">
                <a:solidFill>
                  <a:prstClr val="white"/>
                </a:solidFill>
                <a:latin typeface="Calibri" panose="020F0502020204030204"/>
              </a:rPr>
              <a:t>Step 2</a:t>
            </a:r>
          </a:p>
        </p:txBody>
      </p:sp>
      <p:sp>
        <p:nvSpPr>
          <p:cNvPr id="19" name="TextBox 18"/>
          <p:cNvSpPr txBox="1"/>
          <p:nvPr/>
        </p:nvSpPr>
        <p:spPr>
          <a:xfrm>
            <a:off x="2545542" y="3768034"/>
            <a:ext cx="1030337" cy="1289071"/>
          </a:xfrm>
          <a:prstGeom prst="rect">
            <a:avLst/>
          </a:prstGeom>
          <a:noFill/>
        </p:spPr>
        <p:txBody>
          <a:bodyPr wrap="square" rtlCol="0">
            <a:spAutoFit/>
          </a:bodyPr>
          <a:lstStyle/>
          <a:p>
            <a:pPr marL="66080" indent="-66080" defTabSz="514350">
              <a:spcBef>
                <a:spcPts val="200"/>
              </a:spcBef>
              <a:spcAft>
                <a:spcPts val="200"/>
              </a:spcAft>
              <a:buFont typeface="Calibri" panose="020F0502020204030204" pitchFamily="34" charset="0"/>
              <a:buChar char="*"/>
              <a:defRPr/>
            </a:pPr>
            <a:r>
              <a:rPr lang="en-US" sz="790" b="1" dirty="0">
                <a:solidFill>
                  <a:prstClr val="black"/>
                </a:solidFill>
                <a:latin typeface="Calibri"/>
              </a:rPr>
              <a:t>County-Level Trainings </a:t>
            </a:r>
            <a:endParaRPr lang="en-US" sz="790" b="1" dirty="0">
              <a:solidFill>
                <a:srgbClr val="D99B11"/>
              </a:solidFill>
              <a:latin typeface="Calibri"/>
            </a:endParaRPr>
          </a:p>
          <a:p>
            <a:pPr marL="66080" indent="-66080" defTabSz="514350">
              <a:spcBef>
                <a:spcPts val="200"/>
              </a:spcBef>
              <a:spcAft>
                <a:spcPts val="200"/>
              </a:spcAft>
              <a:buFont typeface="Calibri" panose="020F0502020204030204" pitchFamily="34" charset="0"/>
              <a:buChar char="*"/>
              <a:defRPr/>
            </a:pPr>
            <a:r>
              <a:rPr lang="en-US" sz="790" b="1" dirty="0">
                <a:solidFill>
                  <a:prstClr val="black"/>
                </a:solidFill>
                <a:latin typeface="Calibri"/>
              </a:rPr>
              <a:t>County-Level P2S Awareness Building &amp; Educational Events</a:t>
            </a:r>
          </a:p>
          <a:p>
            <a:pPr marL="66080" indent="-66080" defTabSz="514350">
              <a:spcBef>
                <a:spcPts val="200"/>
              </a:spcBef>
              <a:spcAft>
                <a:spcPts val="200"/>
              </a:spcAft>
              <a:buFont typeface="Calibri" panose="020F0502020204030204" pitchFamily="34" charset="0"/>
              <a:buChar char="*"/>
              <a:defRPr/>
            </a:pPr>
            <a:r>
              <a:rPr lang="en-US" sz="790" b="1" dirty="0">
                <a:solidFill>
                  <a:prstClr val="black"/>
                </a:solidFill>
                <a:latin typeface="Calibri"/>
              </a:rPr>
              <a:t>County P2S T/TA Support</a:t>
            </a:r>
          </a:p>
        </p:txBody>
      </p:sp>
      <p:sp>
        <p:nvSpPr>
          <p:cNvPr id="39" name="Rounded Rectangle 38"/>
          <p:cNvSpPr/>
          <p:nvPr/>
        </p:nvSpPr>
        <p:spPr>
          <a:xfrm>
            <a:off x="3814066" y="3191757"/>
            <a:ext cx="1028700" cy="1867759"/>
          </a:xfrm>
          <a:prstGeom prst="roundRect">
            <a:avLst/>
          </a:prstGeom>
          <a:solidFill>
            <a:sysClr val="window" lastClr="FFFFFF"/>
          </a:solidFill>
          <a:ln w="12700" cap="flat" cmpd="sng" algn="ctr">
            <a:solidFill>
              <a:srgbClr val="1B509B"/>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40" name="Rectangle 39"/>
          <p:cNvSpPr/>
          <p:nvPr/>
        </p:nvSpPr>
        <p:spPr>
          <a:xfrm>
            <a:off x="4028795" y="3269185"/>
            <a:ext cx="599242" cy="15449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514350">
              <a:defRPr/>
            </a:pPr>
            <a:r>
              <a:rPr lang="en-US" sz="1013" kern="0">
                <a:solidFill>
                  <a:prstClr val="white"/>
                </a:solidFill>
                <a:latin typeface="Calibri" panose="020F0502020204030204"/>
              </a:rPr>
              <a:t>Step 3</a:t>
            </a:r>
          </a:p>
        </p:txBody>
      </p:sp>
      <p:sp>
        <p:nvSpPr>
          <p:cNvPr id="41" name="TextBox 40"/>
          <p:cNvSpPr txBox="1"/>
          <p:nvPr/>
        </p:nvSpPr>
        <p:spPr>
          <a:xfrm>
            <a:off x="3833518" y="3473555"/>
            <a:ext cx="984173" cy="334835"/>
          </a:xfrm>
          <a:prstGeom prst="rect">
            <a:avLst/>
          </a:prstGeom>
          <a:solidFill>
            <a:srgbClr val="FFFF00">
              <a:alpha val="70000"/>
            </a:srgbClr>
          </a:solidFill>
        </p:spPr>
        <p:txBody>
          <a:bodyPr wrap="square" rtlCol="0">
            <a:spAutoFit/>
          </a:bodyPr>
          <a:lstStyle/>
          <a:p>
            <a:pPr algn="ctr" defTabSz="514350">
              <a:defRPr/>
            </a:pPr>
            <a:r>
              <a:rPr lang="en-US" sz="788" b="1" u="sng" dirty="0">
                <a:solidFill>
                  <a:prstClr val="black"/>
                </a:solidFill>
                <a:latin typeface="Calibri" panose="020F0502020204030204"/>
              </a:rPr>
              <a:t>Conduct Core Programming</a:t>
            </a:r>
          </a:p>
        </p:txBody>
      </p:sp>
      <p:sp>
        <p:nvSpPr>
          <p:cNvPr id="42" name="TextBox 41"/>
          <p:cNvSpPr txBox="1"/>
          <p:nvPr/>
        </p:nvSpPr>
        <p:spPr>
          <a:xfrm>
            <a:off x="3833643" y="3780982"/>
            <a:ext cx="1030337" cy="1270091"/>
          </a:xfrm>
          <a:prstGeom prst="rect">
            <a:avLst/>
          </a:prstGeom>
          <a:noFill/>
        </p:spPr>
        <p:txBody>
          <a:bodyPr wrap="square" rtlCol="0">
            <a:spAutoFit/>
          </a:bodyPr>
          <a:lstStyle/>
          <a:p>
            <a:pPr marL="66080" indent="-66080" defTabSz="514350">
              <a:buFont typeface="Calibri" panose="020F0502020204030204" pitchFamily="34" charset="0"/>
              <a:buChar char="*"/>
              <a:defRPr/>
            </a:pPr>
            <a:r>
              <a:rPr lang="en-US" sz="788" b="1" dirty="0">
                <a:solidFill>
                  <a:prstClr val="black"/>
                </a:solidFill>
                <a:latin typeface="Calibri"/>
              </a:rPr>
              <a:t>Resource/Capacity Building (Ongoing)</a:t>
            </a:r>
          </a:p>
          <a:p>
            <a:pPr defTabSz="514350">
              <a:defRPr/>
            </a:pPr>
            <a:endParaRPr lang="en-US" sz="675" b="1" dirty="0">
              <a:solidFill>
                <a:prstClr val="black"/>
              </a:solidFill>
              <a:latin typeface="Calibri"/>
            </a:endParaRPr>
          </a:p>
          <a:p>
            <a:pPr marL="66080" indent="-66080" defTabSz="514350">
              <a:buFont typeface="Calibri" panose="020F0502020204030204" pitchFamily="34" charset="0"/>
              <a:buChar char="*"/>
              <a:defRPr/>
            </a:pPr>
            <a:r>
              <a:rPr lang="en-US" sz="788" b="1" dirty="0">
                <a:solidFill>
                  <a:prstClr val="black"/>
                </a:solidFill>
                <a:latin typeface="Calibri"/>
              </a:rPr>
              <a:t>Implementation of Programming/ Activities</a:t>
            </a:r>
          </a:p>
          <a:p>
            <a:pPr defTabSz="514350">
              <a:defRPr/>
            </a:pPr>
            <a:endParaRPr lang="en-US" sz="675" b="1" dirty="0">
              <a:solidFill>
                <a:prstClr val="black"/>
              </a:solidFill>
              <a:latin typeface="Calibri"/>
            </a:endParaRPr>
          </a:p>
          <a:p>
            <a:pPr marL="66080" indent="-66080" defTabSz="514350">
              <a:buFont typeface="Calibri" panose="020F0502020204030204" pitchFamily="34" charset="0"/>
              <a:buChar char="*"/>
              <a:defRPr/>
            </a:pPr>
            <a:r>
              <a:rPr lang="en-US" sz="788" b="1" dirty="0">
                <a:solidFill>
                  <a:prstClr val="black"/>
                </a:solidFill>
                <a:latin typeface="Calibri"/>
              </a:rPr>
              <a:t>Tailored TA to Guide Implementation</a:t>
            </a:r>
          </a:p>
        </p:txBody>
      </p:sp>
      <p:sp>
        <p:nvSpPr>
          <p:cNvPr id="21" name="TextBox 20"/>
          <p:cNvSpPr txBox="1"/>
          <p:nvPr/>
        </p:nvSpPr>
        <p:spPr>
          <a:xfrm>
            <a:off x="2562169" y="3489383"/>
            <a:ext cx="988297" cy="334835"/>
          </a:xfrm>
          <a:prstGeom prst="rect">
            <a:avLst/>
          </a:prstGeom>
          <a:solidFill>
            <a:srgbClr val="FFFF00">
              <a:alpha val="70000"/>
            </a:srgbClr>
          </a:solidFill>
        </p:spPr>
        <p:txBody>
          <a:bodyPr wrap="square" rtlCol="0">
            <a:spAutoFit/>
          </a:bodyPr>
          <a:lstStyle/>
          <a:p>
            <a:pPr algn="ctr" defTabSz="514350">
              <a:defRPr/>
            </a:pPr>
            <a:r>
              <a:rPr lang="en-US" sz="788" b="1" u="sng" dirty="0">
                <a:solidFill>
                  <a:prstClr val="black"/>
                </a:solidFill>
                <a:latin typeface="Calibri" panose="020F0502020204030204"/>
              </a:rPr>
              <a:t>Train for P2S Implementation</a:t>
            </a:r>
          </a:p>
        </p:txBody>
      </p:sp>
      <p:sp>
        <p:nvSpPr>
          <p:cNvPr id="24" name="Right Arrow 23"/>
          <p:cNvSpPr/>
          <p:nvPr/>
        </p:nvSpPr>
        <p:spPr>
          <a:xfrm>
            <a:off x="3598921" y="4081734"/>
            <a:ext cx="200627" cy="13829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29" name="TextBox 28"/>
          <p:cNvSpPr txBox="1"/>
          <p:nvPr/>
        </p:nvSpPr>
        <p:spPr>
          <a:xfrm>
            <a:off x="4821216" y="5392063"/>
            <a:ext cx="1589129" cy="415498"/>
          </a:xfrm>
          <a:prstGeom prst="rect">
            <a:avLst/>
          </a:prstGeom>
          <a:noFill/>
        </p:spPr>
        <p:txBody>
          <a:bodyPr wrap="square" rtlCol="0">
            <a:spAutoFit/>
          </a:bodyPr>
          <a:lstStyle/>
          <a:p>
            <a:pPr defTabSz="514350">
              <a:defRPr/>
            </a:pPr>
            <a:r>
              <a:rPr lang="en-US" sz="1050" b="1">
                <a:solidFill>
                  <a:prstClr val="black"/>
                </a:solidFill>
                <a:latin typeface="Calibri" panose="020F0502020204030204"/>
              </a:rPr>
              <a:t>Substance Demand</a:t>
            </a:r>
          </a:p>
          <a:p>
            <a:pPr defTabSz="514350">
              <a:defRPr/>
            </a:pPr>
            <a:r>
              <a:rPr lang="en-US" sz="1050" b="1">
                <a:solidFill>
                  <a:prstClr val="black"/>
                </a:solidFill>
                <a:latin typeface="Calibri" panose="020F0502020204030204"/>
              </a:rPr>
              <a:t>Substance Availability</a:t>
            </a:r>
          </a:p>
        </p:txBody>
      </p:sp>
      <p:sp>
        <p:nvSpPr>
          <p:cNvPr id="30" name="Right Arrow 29"/>
          <p:cNvSpPr/>
          <p:nvPr/>
        </p:nvSpPr>
        <p:spPr>
          <a:xfrm rot="5400000">
            <a:off x="4636925" y="5510574"/>
            <a:ext cx="282554" cy="13829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12" name="TextBox 11"/>
          <p:cNvSpPr txBox="1"/>
          <p:nvPr/>
        </p:nvSpPr>
        <p:spPr>
          <a:xfrm>
            <a:off x="5438397" y="4111220"/>
            <a:ext cx="1280732" cy="248209"/>
          </a:xfrm>
          <a:prstGeom prst="rect">
            <a:avLst/>
          </a:prstGeom>
          <a:noFill/>
        </p:spPr>
        <p:txBody>
          <a:bodyPr wrap="square" rtlCol="0">
            <a:spAutoFit/>
          </a:bodyPr>
          <a:lstStyle/>
          <a:p>
            <a:pPr defTabSz="514350">
              <a:defRPr/>
            </a:pPr>
            <a:endParaRPr lang="en-US" sz="1013">
              <a:solidFill>
                <a:prstClr val="black"/>
              </a:solidFill>
              <a:latin typeface="Calibri"/>
            </a:endParaRPr>
          </a:p>
        </p:txBody>
      </p:sp>
      <p:sp>
        <p:nvSpPr>
          <p:cNvPr id="13" name="TextBox 12"/>
          <p:cNvSpPr txBox="1"/>
          <p:nvPr/>
        </p:nvSpPr>
        <p:spPr>
          <a:xfrm>
            <a:off x="5637404" y="4414289"/>
            <a:ext cx="830078" cy="248209"/>
          </a:xfrm>
          <a:prstGeom prst="rect">
            <a:avLst/>
          </a:prstGeom>
          <a:noFill/>
        </p:spPr>
        <p:txBody>
          <a:bodyPr wrap="square" rtlCol="0">
            <a:spAutoFit/>
          </a:bodyPr>
          <a:lstStyle/>
          <a:p>
            <a:pPr defTabSz="514350">
              <a:defRPr/>
            </a:pPr>
            <a:endParaRPr lang="en-US" sz="1013">
              <a:solidFill>
                <a:prstClr val="black"/>
              </a:solidFill>
              <a:latin typeface="Calibri"/>
            </a:endParaRPr>
          </a:p>
        </p:txBody>
      </p:sp>
      <p:sp>
        <p:nvSpPr>
          <p:cNvPr id="2" name="Title 1"/>
          <p:cNvSpPr>
            <a:spLocks noGrp="1"/>
          </p:cNvSpPr>
          <p:nvPr>
            <p:ph type="title"/>
          </p:nvPr>
        </p:nvSpPr>
        <p:spPr>
          <a:xfrm>
            <a:off x="77500" y="383751"/>
            <a:ext cx="8666192" cy="971624"/>
          </a:xfrm>
        </p:spPr>
        <p:txBody>
          <a:bodyPr>
            <a:noAutofit/>
          </a:bodyPr>
          <a:lstStyle/>
          <a:p>
            <a:r>
              <a:rPr lang="en-US" b="1" dirty="0">
                <a:solidFill>
                  <a:srgbClr val="005792"/>
                </a:solidFill>
              </a:rPr>
              <a:t>What are the Phases, Steps, Objectives </a:t>
            </a:r>
            <a:br>
              <a:rPr lang="en-US" b="1" dirty="0">
                <a:solidFill>
                  <a:srgbClr val="005792"/>
                </a:solidFill>
              </a:rPr>
            </a:br>
            <a:r>
              <a:rPr lang="en-US" b="1" dirty="0">
                <a:solidFill>
                  <a:srgbClr val="005792"/>
                </a:solidFill>
              </a:rPr>
              <a:t>and Activities for the P2S Project? </a:t>
            </a:r>
            <a:endParaRPr lang="en-US" sz="3600" dirty="0">
              <a:solidFill>
                <a:srgbClr val="FF0000"/>
              </a:solidFill>
            </a:endParaRPr>
          </a:p>
        </p:txBody>
      </p:sp>
      <p:sp>
        <p:nvSpPr>
          <p:cNvPr id="25" name="Rounded Rectangle 24"/>
          <p:cNvSpPr/>
          <p:nvPr/>
        </p:nvSpPr>
        <p:spPr>
          <a:xfrm>
            <a:off x="5106366" y="3191757"/>
            <a:ext cx="1028700" cy="1866279"/>
          </a:xfrm>
          <a:prstGeom prst="roundRect">
            <a:avLst/>
          </a:prstGeom>
          <a:solidFill>
            <a:srgbClr val="FFFF00">
              <a:alpha val="70000"/>
            </a:srgbClr>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26" name="Rectangle 25"/>
          <p:cNvSpPr/>
          <p:nvPr/>
        </p:nvSpPr>
        <p:spPr>
          <a:xfrm>
            <a:off x="5319351" y="3263504"/>
            <a:ext cx="599242" cy="15449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514350">
              <a:defRPr/>
            </a:pPr>
            <a:r>
              <a:rPr lang="en-US" sz="1013" kern="0">
                <a:solidFill>
                  <a:prstClr val="white"/>
                </a:solidFill>
                <a:latin typeface="Calibri" panose="020F0502020204030204"/>
              </a:rPr>
              <a:t>Step 4</a:t>
            </a:r>
          </a:p>
        </p:txBody>
      </p:sp>
      <p:sp>
        <p:nvSpPr>
          <p:cNvPr id="28" name="TextBox 27"/>
          <p:cNvSpPr txBox="1"/>
          <p:nvPr/>
        </p:nvSpPr>
        <p:spPr>
          <a:xfrm>
            <a:off x="5109953" y="3775490"/>
            <a:ext cx="1030337" cy="1200842"/>
          </a:xfrm>
          <a:prstGeom prst="rect">
            <a:avLst/>
          </a:prstGeom>
          <a:noFill/>
        </p:spPr>
        <p:txBody>
          <a:bodyPr wrap="square" rtlCol="0">
            <a:spAutoFit/>
          </a:bodyPr>
          <a:lstStyle/>
          <a:p>
            <a:pPr marL="66080" indent="-66080" defTabSz="514350">
              <a:buFont typeface="Calibri" panose="020F0502020204030204" pitchFamily="34" charset="0"/>
              <a:buChar char="*"/>
              <a:defRPr/>
            </a:pPr>
            <a:r>
              <a:rPr lang="en-US" sz="788" b="1" dirty="0">
                <a:solidFill>
                  <a:prstClr val="black"/>
                </a:solidFill>
                <a:latin typeface="Calibri"/>
              </a:rPr>
              <a:t>Maintenance </a:t>
            </a:r>
            <a:r>
              <a:rPr lang="en-US" sz="788" b="1" dirty="0">
                <a:solidFill>
                  <a:prstClr val="black"/>
                </a:solidFill>
              </a:rPr>
              <a:t>of Core Programming </a:t>
            </a:r>
            <a:endParaRPr lang="en-US" sz="788" b="1" dirty="0">
              <a:solidFill>
                <a:srgbClr val="D99B11"/>
              </a:solidFill>
              <a:latin typeface="Calibri"/>
            </a:endParaRPr>
          </a:p>
          <a:p>
            <a:pPr defTabSz="514350">
              <a:defRPr/>
            </a:pPr>
            <a:endParaRPr lang="en-US" sz="450" b="1" dirty="0">
              <a:solidFill>
                <a:prstClr val="black"/>
              </a:solidFill>
              <a:latin typeface="Calibri"/>
            </a:endParaRPr>
          </a:p>
          <a:p>
            <a:pPr marL="66080" indent="-66080" defTabSz="514350">
              <a:buFont typeface="Calibri" panose="020F0502020204030204" pitchFamily="34" charset="0"/>
              <a:buChar char="*"/>
              <a:defRPr/>
            </a:pPr>
            <a:r>
              <a:rPr lang="en-US" sz="788" b="1" dirty="0">
                <a:solidFill>
                  <a:prstClr val="black"/>
                </a:solidFill>
                <a:latin typeface="Calibri"/>
              </a:rPr>
              <a:t>Assess Readiness for Expanded Training/</a:t>
            </a:r>
          </a:p>
          <a:p>
            <a:pPr defTabSz="514350">
              <a:defRPr/>
            </a:pPr>
            <a:r>
              <a:rPr lang="en-US" sz="788" b="1" dirty="0">
                <a:solidFill>
                  <a:prstClr val="black"/>
                </a:solidFill>
                <a:latin typeface="Calibri"/>
              </a:rPr>
              <a:t>   Programming</a:t>
            </a:r>
          </a:p>
          <a:p>
            <a:pPr defTabSz="514350">
              <a:defRPr/>
            </a:pPr>
            <a:endParaRPr lang="en-US" sz="450" b="1" dirty="0">
              <a:solidFill>
                <a:prstClr val="black"/>
              </a:solidFill>
              <a:latin typeface="Calibri"/>
            </a:endParaRPr>
          </a:p>
          <a:p>
            <a:pPr marL="66080" indent="-66080" defTabSz="514350">
              <a:buFont typeface="Calibri" panose="020F0502020204030204" pitchFamily="34" charset="0"/>
              <a:buChar char="*"/>
              <a:defRPr/>
            </a:pPr>
            <a:r>
              <a:rPr lang="en-US" sz="788" b="1" dirty="0">
                <a:solidFill>
                  <a:prstClr val="black"/>
                </a:solidFill>
                <a:latin typeface="Calibri"/>
              </a:rPr>
              <a:t>Expanded Training Conducted</a:t>
            </a:r>
          </a:p>
        </p:txBody>
      </p:sp>
      <p:sp>
        <p:nvSpPr>
          <p:cNvPr id="31" name="Rounded Rectangle 30"/>
          <p:cNvSpPr/>
          <p:nvPr/>
        </p:nvSpPr>
        <p:spPr>
          <a:xfrm>
            <a:off x="6410345" y="3196531"/>
            <a:ext cx="1028700" cy="1867758"/>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32" name="Rectangle 31"/>
          <p:cNvSpPr/>
          <p:nvPr/>
        </p:nvSpPr>
        <p:spPr>
          <a:xfrm>
            <a:off x="6605498" y="3248712"/>
            <a:ext cx="599242" cy="15449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514350">
              <a:defRPr/>
            </a:pPr>
            <a:r>
              <a:rPr lang="en-US" sz="1013" kern="0">
                <a:solidFill>
                  <a:prstClr val="white"/>
                </a:solidFill>
                <a:latin typeface="Calibri" panose="020F0502020204030204"/>
              </a:rPr>
              <a:t>Step 5</a:t>
            </a:r>
          </a:p>
        </p:txBody>
      </p:sp>
      <p:sp>
        <p:nvSpPr>
          <p:cNvPr id="33" name="TextBox 32"/>
          <p:cNvSpPr txBox="1"/>
          <p:nvPr/>
        </p:nvSpPr>
        <p:spPr>
          <a:xfrm>
            <a:off x="6431560" y="3425343"/>
            <a:ext cx="987909" cy="456087"/>
          </a:xfrm>
          <a:prstGeom prst="rect">
            <a:avLst/>
          </a:prstGeom>
          <a:solidFill>
            <a:srgbClr val="FFFF00">
              <a:alpha val="70000"/>
            </a:srgbClr>
          </a:solidFill>
        </p:spPr>
        <p:txBody>
          <a:bodyPr wrap="square" rtlCol="0">
            <a:spAutoFit/>
          </a:bodyPr>
          <a:lstStyle/>
          <a:p>
            <a:pPr algn="ctr" defTabSz="514350">
              <a:defRPr/>
            </a:pPr>
            <a:r>
              <a:rPr lang="en-US" sz="788" b="1" u="sng" dirty="0">
                <a:solidFill>
                  <a:prstClr val="black"/>
                </a:solidFill>
                <a:latin typeface="Calibri" panose="020F0502020204030204"/>
              </a:rPr>
              <a:t>Sustainability/</a:t>
            </a:r>
          </a:p>
          <a:p>
            <a:pPr algn="ctr" defTabSz="514350">
              <a:defRPr/>
            </a:pPr>
            <a:r>
              <a:rPr lang="en-US" sz="788" b="1" u="sng" dirty="0">
                <a:solidFill>
                  <a:prstClr val="black"/>
                </a:solidFill>
                <a:latin typeface="Calibri" panose="020F0502020204030204"/>
              </a:rPr>
              <a:t>Capacity-Building for Expansion</a:t>
            </a:r>
          </a:p>
        </p:txBody>
      </p:sp>
      <p:sp>
        <p:nvSpPr>
          <p:cNvPr id="34" name="TextBox 33"/>
          <p:cNvSpPr txBox="1"/>
          <p:nvPr/>
        </p:nvSpPr>
        <p:spPr>
          <a:xfrm>
            <a:off x="6410346" y="3816621"/>
            <a:ext cx="1030337" cy="1381789"/>
          </a:xfrm>
          <a:prstGeom prst="rect">
            <a:avLst/>
          </a:prstGeom>
          <a:noFill/>
        </p:spPr>
        <p:txBody>
          <a:bodyPr wrap="square" rtlCol="0">
            <a:spAutoFit/>
          </a:bodyPr>
          <a:lstStyle/>
          <a:p>
            <a:pPr marL="66080" indent="-66080" defTabSz="514350">
              <a:buFont typeface="Calibri" panose="020F0502020204030204" pitchFamily="34" charset="0"/>
              <a:buChar char="*"/>
              <a:defRPr/>
            </a:pPr>
            <a:r>
              <a:rPr lang="en-US" sz="788" b="1" dirty="0">
                <a:solidFill>
                  <a:prstClr val="black"/>
                </a:solidFill>
                <a:latin typeface="Calibri"/>
              </a:rPr>
              <a:t>Sustainability Plan Development for State</a:t>
            </a:r>
          </a:p>
          <a:p>
            <a:pPr marL="66080" indent="-66080" defTabSz="514350">
              <a:buFont typeface="Calibri" panose="020F0502020204030204" pitchFamily="34" charset="0"/>
              <a:buChar char="*"/>
              <a:defRPr/>
            </a:pPr>
            <a:endParaRPr lang="en-US" sz="500" b="1" dirty="0">
              <a:solidFill>
                <a:prstClr val="black"/>
              </a:solidFill>
              <a:latin typeface="Calibri"/>
            </a:endParaRPr>
          </a:p>
          <a:p>
            <a:pPr marL="66080" indent="-66080" defTabSz="514350">
              <a:buFont typeface="Calibri" panose="020F0502020204030204" pitchFamily="34" charset="0"/>
              <a:buChar char="*"/>
              <a:defRPr/>
            </a:pPr>
            <a:r>
              <a:rPr lang="en-US" sz="788" b="1" dirty="0">
                <a:solidFill>
                  <a:prstClr val="black"/>
                </a:solidFill>
              </a:rPr>
              <a:t>Sustainability Plan for Early-Adopter Counties</a:t>
            </a:r>
          </a:p>
          <a:p>
            <a:pPr marL="66080" indent="-66080" defTabSz="514350">
              <a:buFont typeface="Calibri" panose="020F0502020204030204" pitchFamily="34" charset="0"/>
              <a:buChar char="*"/>
              <a:defRPr/>
            </a:pPr>
            <a:endParaRPr lang="en-US" sz="500" b="1" dirty="0">
              <a:solidFill>
                <a:prstClr val="black"/>
              </a:solidFill>
            </a:endParaRPr>
          </a:p>
          <a:p>
            <a:pPr marL="66080" indent="-66080" defTabSz="514350">
              <a:buFont typeface="Calibri" panose="020F0502020204030204" pitchFamily="34" charset="0"/>
              <a:buChar char="*"/>
              <a:defRPr/>
            </a:pPr>
            <a:r>
              <a:rPr lang="en-US" sz="788" b="1" dirty="0">
                <a:solidFill>
                  <a:prstClr val="black"/>
                </a:solidFill>
              </a:rPr>
              <a:t>TOT for Late- Adopter Counties</a:t>
            </a:r>
            <a:endParaRPr lang="en-US" sz="300" b="1" dirty="0">
              <a:solidFill>
                <a:prstClr val="black"/>
              </a:solidFill>
            </a:endParaRPr>
          </a:p>
          <a:p>
            <a:pPr defTabSz="514350">
              <a:defRPr/>
            </a:pPr>
            <a:endParaRPr lang="en-US" sz="788" b="1" dirty="0">
              <a:solidFill>
                <a:prstClr val="black"/>
              </a:solidFill>
              <a:latin typeface="Calibri"/>
            </a:endParaRPr>
          </a:p>
        </p:txBody>
      </p:sp>
      <p:sp>
        <p:nvSpPr>
          <p:cNvPr id="35" name="TextBox 34"/>
          <p:cNvSpPr txBox="1"/>
          <p:nvPr/>
        </p:nvSpPr>
        <p:spPr>
          <a:xfrm>
            <a:off x="5125545" y="3470678"/>
            <a:ext cx="989010" cy="334835"/>
          </a:xfrm>
          <a:prstGeom prst="rect">
            <a:avLst/>
          </a:prstGeom>
          <a:noFill/>
        </p:spPr>
        <p:txBody>
          <a:bodyPr wrap="square" rtlCol="0">
            <a:spAutoFit/>
          </a:bodyPr>
          <a:lstStyle/>
          <a:p>
            <a:pPr algn="ctr" defTabSz="514350">
              <a:defRPr/>
            </a:pPr>
            <a:r>
              <a:rPr lang="en-US" sz="788" b="1" u="sng" dirty="0">
                <a:solidFill>
                  <a:prstClr val="black"/>
                </a:solidFill>
                <a:latin typeface="Calibri" panose="020F0502020204030204"/>
              </a:rPr>
              <a:t>Programming Capacity Building</a:t>
            </a:r>
          </a:p>
        </p:txBody>
      </p:sp>
      <p:sp>
        <p:nvSpPr>
          <p:cNvPr id="36" name="Right Arrow 35"/>
          <p:cNvSpPr/>
          <p:nvPr/>
        </p:nvSpPr>
        <p:spPr>
          <a:xfrm>
            <a:off x="6156920" y="4081734"/>
            <a:ext cx="200627" cy="13829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37" name="Right Arrow 36"/>
          <p:cNvSpPr/>
          <p:nvPr/>
        </p:nvSpPr>
        <p:spPr>
          <a:xfrm>
            <a:off x="4867404" y="4075256"/>
            <a:ext cx="200627" cy="13829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38" name="Title 1"/>
          <p:cNvSpPr txBox="1">
            <a:spLocks/>
          </p:cNvSpPr>
          <p:nvPr/>
        </p:nvSpPr>
        <p:spPr>
          <a:xfrm>
            <a:off x="294332" y="1751646"/>
            <a:ext cx="7886700" cy="31922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005792"/>
                </a:solidFill>
              </a:rPr>
              <a:t>             Multiphased PROSPER Partnership Model (PPM) Development Process</a:t>
            </a:r>
            <a:endParaRPr lang="en-US" sz="2100" b="1" dirty="0"/>
          </a:p>
        </p:txBody>
      </p:sp>
      <p:sp>
        <p:nvSpPr>
          <p:cNvPr id="15" name="TextBox 14"/>
          <p:cNvSpPr txBox="1"/>
          <p:nvPr/>
        </p:nvSpPr>
        <p:spPr>
          <a:xfrm>
            <a:off x="1258190" y="2910759"/>
            <a:ext cx="6161279" cy="253916"/>
          </a:xfrm>
          <a:prstGeom prst="rect">
            <a:avLst/>
          </a:prstGeom>
          <a:solidFill>
            <a:schemeClr val="accent1">
              <a:lumMod val="40000"/>
              <a:lumOff val="60000"/>
            </a:schemeClr>
          </a:solidFill>
        </p:spPr>
        <p:txBody>
          <a:bodyPr wrap="square" rtlCol="0">
            <a:spAutoFit/>
          </a:bodyPr>
          <a:lstStyle/>
          <a:p>
            <a:pPr algn="ctr"/>
            <a:r>
              <a:rPr lang="en-US" sz="1000" dirty="0"/>
              <a:t>P2S Steps Corresponding to Multiphased PPM Process</a:t>
            </a:r>
          </a:p>
        </p:txBody>
      </p:sp>
      <p:sp>
        <p:nvSpPr>
          <p:cNvPr id="22" name="Rectangle 21"/>
          <p:cNvSpPr/>
          <p:nvPr/>
        </p:nvSpPr>
        <p:spPr>
          <a:xfrm>
            <a:off x="1021154" y="2767443"/>
            <a:ext cx="6608618" cy="116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ight Arrow 43"/>
          <p:cNvSpPr/>
          <p:nvPr/>
        </p:nvSpPr>
        <p:spPr>
          <a:xfrm>
            <a:off x="2323543" y="2428998"/>
            <a:ext cx="200627" cy="138296"/>
          </a:xfrm>
          <a:prstGeom prst="rightArrow">
            <a:avLst/>
          </a:prstGeom>
          <a:solidFill>
            <a:srgbClr val="1B509B"/>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45" name="Right Arrow 44"/>
          <p:cNvSpPr/>
          <p:nvPr/>
        </p:nvSpPr>
        <p:spPr>
          <a:xfrm>
            <a:off x="3761725" y="2426083"/>
            <a:ext cx="200627" cy="138296"/>
          </a:xfrm>
          <a:prstGeom prst="rightArrow">
            <a:avLst/>
          </a:prstGeom>
          <a:solidFill>
            <a:srgbClr val="1B509B"/>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46" name="Right Arrow 45"/>
          <p:cNvSpPr/>
          <p:nvPr/>
        </p:nvSpPr>
        <p:spPr>
          <a:xfrm>
            <a:off x="6144975" y="2433312"/>
            <a:ext cx="200627" cy="138296"/>
          </a:xfrm>
          <a:prstGeom prst="rightArrow">
            <a:avLst/>
          </a:prstGeom>
          <a:solidFill>
            <a:srgbClr val="1B509B"/>
          </a:solidFill>
          <a:ln w="12700" cap="flat" cmpd="sng" algn="ctr">
            <a:solidFill>
              <a:srgbClr val="5B9BD5">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cxnSp>
        <p:nvCxnSpPr>
          <p:cNvPr id="47" name="Straight Connector 46">
            <a:extLst>
              <a:ext uri="{FF2B5EF4-FFF2-40B4-BE49-F238E27FC236}">
                <a16:creationId xmlns:a16="http://schemas.microsoft.com/office/drawing/2014/main" id="{D797596C-EB91-4AA1-90C4-D7FA539F423F}"/>
              </a:ext>
            </a:extLst>
          </p:cNvPr>
          <p:cNvCxnSpPr/>
          <p:nvPr/>
        </p:nvCxnSpPr>
        <p:spPr>
          <a:xfrm>
            <a:off x="845358" y="1447629"/>
            <a:ext cx="1031875" cy="0"/>
          </a:xfrm>
          <a:prstGeom prst="line">
            <a:avLst/>
          </a:prstGeom>
          <a:ln w="38100">
            <a:solidFill>
              <a:srgbClr val="3AAD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103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nodePh="1">
                                  <p:stCondLst>
                                    <p:cond delay="0"/>
                                  </p:stCondLst>
                                  <p:endCondLst>
                                    <p:cond evt="begin" delay="0">
                                      <p:tn val="41"/>
                                    </p:cond>
                                  </p:end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nodePh="1">
                                  <p:stCondLst>
                                    <p:cond delay="0"/>
                                  </p:stCondLst>
                                  <p:endCondLst>
                                    <p:cond evt="begin" delay="0">
                                      <p:tn val="43"/>
                                    </p:cond>
                                  </p:end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P spid="8" grpId="0"/>
      <p:bldP spid="9" grpId="0" animBg="1"/>
      <p:bldP spid="17" grpId="0" animBg="1"/>
      <p:bldP spid="18" grpId="0" animBg="1"/>
      <p:bldP spid="19" grpId="0"/>
      <p:bldP spid="39" grpId="0" animBg="1"/>
      <p:bldP spid="40" grpId="0" animBg="1"/>
      <p:bldP spid="41" grpId="0" animBg="1"/>
      <p:bldP spid="42" grpId="0"/>
      <p:bldP spid="21" grpId="0" animBg="1"/>
      <p:bldP spid="24" grpId="0" animBg="1"/>
      <p:bldP spid="29" grpId="0"/>
      <p:bldP spid="30" grpId="0" animBg="1"/>
      <p:bldP spid="12" grpId="0"/>
      <p:bldP spid="13" grpId="0"/>
      <p:bldP spid="25" grpId="0" animBg="1"/>
      <p:bldP spid="26" grpId="0" animBg="1"/>
      <p:bldP spid="28" grpId="0"/>
      <p:bldP spid="31" grpId="0" animBg="1"/>
      <p:bldP spid="32" grpId="0" animBg="1"/>
      <p:bldP spid="33" grpId="0" animBg="1"/>
      <p:bldP spid="34" grpId="0"/>
      <p:bldP spid="35" grpId="0"/>
      <p:bldP spid="36" grpId="0" animBg="1"/>
      <p:bldP spid="37" grpId="0" animBg="1"/>
      <p:bldP spid="44" grpId="0" animBg="1"/>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16B1-5402-49B8-9F21-7BD6628FFE50}"/>
              </a:ext>
            </a:extLst>
          </p:cNvPr>
          <p:cNvSpPr>
            <a:spLocks noGrp="1"/>
          </p:cNvSpPr>
          <p:nvPr>
            <p:ph type="title"/>
          </p:nvPr>
        </p:nvSpPr>
        <p:spPr>
          <a:xfrm>
            <a:off x="233982" y="626806"/>
            <a:ext cx="7664878" cy="893560"/>
          </a:xfrm>
        </p:spPr>
        <p:txBody>
          <a:bodyPr>
            <a:normAutofit fontScale="90000"/>
          </a:bodyPr>
          <a:lstStyle/>
          <a:p>
            <a:r>
              <a:rPr lang="en-US" sz="3600" b="1" dirty="0">
                <a:latin typeface="Myriad Pro"/>
              </a:rPr>
              <a:t>Illustration #2 —</a:t>
            </a:r>
            <a:br>
              <a:rPr lang="en-US" sz="3600" b="1" dirty="0">
                <a:latin typeface="Myriad Pro"/>
              </a:rPr>
            </a:br>
            <a:r>
              <a:rPr lang="en-US" sz="3600" dirty="0">
                <a:latin typeface="Myriad Pro"/>
              </a:rPr>
              <a:t>The National Behavioral Health </a:t>
            </a:r>
            <a:br>
              <a:rPr lang="en-US" sz="3600" dirty="0">
                <a:latin typeface="Myriad Pro"/>
              </a:rPr>
            </a:br>
            <a:r>
              <a:rPr lang="en-US" sz="3600" dirty="0">
                <a:latin typeface="Myriad Pro"/>
              </a:rPr>
              <a:t>Extension Network (NBH E-Net)</a:t>
            </a:r>
            <a:endParaRPr lang="en-US" sz="1100" dirty="0">
              <a:solidFill>
                <a:srgbClr val="FF0000"/>
              </a:solidFill>
              <a:latin typeface="Myriad Pro"/>
            </a:endParaRPr>
          </a:p>
        </p:txBody>
      </p:sp>
      <p:cxnSp>
        <p:nvCxnSpPr>
          <p:cNvPr id="10" name="Straight Connector 9">
            <a:extLst>
              <a:ext uri="{FF2B5EF4-FFF2-40B4-BE49-F238E27FC236}">
                <a16:creationId xmlns:a16="http://schemas.microsoft.com/office/drawing/2014/main" id="{672CC92A-C749-48BC-926A-D7C3D5ECCD2D}"/>
              </a:ext>
            </a:extLst>
          </p:cNvPr>
          <p:cNvCxnSpPr/>
          <p:nvPr/>
        </p:nvCxnSpPr>
        <p:spPr>
          <a:xfrm>
            <a:off x="890441" y="1753830"/>
            <a:ext cx="1031875" cy="0"/>
          </a:xfrm>
          <a:prstGeom prst="line">
            <a:avLst/>
          </a:prstGeom>
          <a:ln w="38100">
            <a:solidFill>
              <a:srgbClr val="3AAD68"/>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624519" y="1819071"/>
            <a:ext cx="1089498" cy="369332"/>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1046837" y="1520366"/>
            <a:ext cx="7587365" cy="4559093"/>
          </a:xfrm>
          <a:prstGeom prst="rect">
            <a:avLst/>
          </a:prstGeom>
        </p:spPr>
      </p:pic>
    </p:spTree>
    <p:extLst>
      <p:ext uri="{BB962C8B-B14F-4D97-AF65-F5344CB8AC3E}">
        <p14:creationId xmlns:p14="http://schemas.microsoft.com/office/powerpoint/2010/main" val="331970657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National Behavioral Health Extension Network (NBH E-Net) Purpose</a:t>
            </a:r>
          </a:p>
        </p:txBody>
      </p:sp>
      <p:sp>
        <p:nvSpPr>
          <p:cNvPr id="3" name="Text Placeholder 2"/>
          <p:cNvSpPr>
            <a:spLocks noGrp="1"/>
          </p:cNvSpPr>
          <p:nvPr>
            <p:ph type="subTitle" idx="4294967295"/>
          </p:nvPr>
        </p:nvSpPr>
        <p:spPr>
          <a:xfrm>
            <a:off x="0" y="1921784"/>
            <a:ext cx="9144000" cy="2294334"/>
          </a:xfrm>
          <a:prstGeom prst="rect">
            <a:avLst/>
          </a:prstGeom>
        </p:spPr>
        <p:txBody>
          <a:bodyPr>
            <a:noAutofit/>
          </a:bodyPr>
          <a:lstStyle/>
          <a:p>
            <a:pPr marL="514350" indent="0">
              <a:lnSpc>
                <a:spcPct val="150000"/>
              </a:lnSpc>
              <a:spcBef>
                <a:spcPts val="0"/>
              </a:spcBef>
              <a:buNone/>
            </a:pPr>
            <a:r>
              <a:rPr lang="en-US" sz="2400" b="1" i="1" dirty="0">
                <a:solidFill>
                  <a:srgbClr val="1E9AD7"/>
                </a:solidFill>
                <a:latin typeface="Myriad Pro" panose="020B0503030403020204"/>
              </a:rPr>
              <a:t>To improve community prosperity and quality of life by increasing access to proven programs and services designed to enhance youth and family behavioral health and to prevent substance misuse.</a:t>
            </a:r>
          </a:p>
        </p:txBody>
      </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78257" y="4430012"/>
            <a:ext cx="2894855" cy="1929060"/>
          </a:xfrm>
          <a:prstGeom prst="rect">
            <a:avLst/>
          </a:prstGeom>
        </p:spPr>
      </p:pic>
    </p:spTree>
    <p:custDataLst>
      <p:tags r:id="rId1"/>
    </p:custDataLst>
    <p:extLst>
      <p:ext uri="{BB962C8B-B14F-4D97-AF65-F5344CB8AC3E}">
        <p14:creationId xmlns:p14="http://schemas.microsoft.com/office/powerpoint/2010/main" val="1386851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7997"/>
          </a:xfrm>
        </p:spPr>
        <p:txBody>
          <a:bodyPr/>
          <a:lstStyle/>
          <a:p>
            <a:r>
              <a:rPr lang="en-US" dirty="0"/>
              <a:t>NBH E-Net </a:t>
            </a:r>
            <a:r>
              <a:rPr lang="en-US" b="1" dirty="0"/>
              <a:t>Developmental Phases</a:t>
            </a:r>
          </a:p>
        </p:txBody>
      </p:sp>
      <p:sp>
        <p:nvSpPr>
          <p:cNvPr id="6" name="Content Placeholder 2"/>
          <p:cNvSpPr txBox="1">
            <a:spLocks/>
          </p:cNvSpPr>
          <p:nvPr/>
        </p:nvSpPr>
        <p:spPr>
          <a:xfrm>
            <a:off x="289711" y="1128099"/>
            <a:ext cx="8854289" cy="4204391"/>
          </a:xfrm>
          <a:prstGeom prst="rect">
            <a:avLst/>
          </a:prstGeom>
        </p:spPr>
        <p:txBody>
          <a:bodyPr vert="horz" lIns="68580" tIns="34290" rIns="68580" bIns="3429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3AAD68"/>
              </a:buClr>
              <a:buSzPct val="100000"/>
              <a:buFont typeface="Arial" panose="020B0604020202020204" pitchFamily="34" charset="0"/>
              <a:buChar char="•"/>
            </a:pPr>
            <a:r>
              <a:rPr lang="en-US" sz="2400" b="1" dirty="0">
                <a:solidFill>
                  <a:schemeClr val="tx1"/>
                </a:solidFill>
                <a:latin typeface="Myriad Pro" panose="020B0503030403020204"/>
              </a:rPr>
              <a:t>Phase 1 (Summer/Fall 2018):</a:t>
            </a:r>
          </a:p>
          <a:p>
            <a:pPr lvl="1">
              <a:buClr>
                <a:srgbClr val="3AAD68"/>
              </a:buClr>
              <a:buSzPct val="100000"/>
              <a:buFont typeface="Arial" panose="020B0604020202020204" pitchFamily="34" charset="0"/>
              <a:buChar char="•"/>
            </a:pPr>
            <a:r>
              <a:rPr lang="en-US" sz="2200" dirty="0">
                <a:solidFill>
                  <a:schemeClr val="tx1"/>
                </a:solidFill>
                <a:latin typeface="Myriad Pro" panose="020B0503030403020204"/>
              </a:rPr>
              <a:t>Secure core project funding through new demonstration grants</a:t>
            </a:r>
          </a:p>
          <a:p>
            <a:pPr lvl="2">
              <a:buClr>
                <a:srgbClr val="3AAD68"/>
              </a:buClr>
              <a:buSzPct val="100000"/>
              <a:buFont typeface="Arial" panose="020B0604020202020204" pitchFamily="34" charset="0"/>
              <a:buChar char="•"/>
            </a:pPr>
            <a:r>
              <a:rPr lang="en-US" sz="2200" dirty="0">
                <a:solidFill>
                  <a:schemeClr val="tx1"/>
                </a:solidFill>
                <a:latin typeface="Myriad Pro" panose="020B0503030403020204"/>
              </a:rPr>
              <a:t>Build on PROSPER Partnership Model program of research</a:t>
            </a:r>
          </a:p>
          <a:p>
            <a:pPr lvl="2">
              <a:buClr>
                <a:srgbClr val="3AAD68"/>
              </a:buClr>
              <a:buSzPct val="100000"/>
              <a:buFont typeface="Arial" panose="020B0604020202020204" pitchFamily="34" charset="0"/>
              <a:buChar char="•"/>
            </a:pPr>
            <a:r>
              <a:rPr lang="en-US" sz="2200" dirty="0">
                <a:solidFill>
                  <a:schemeClr val="tx1"/>
                </a:solidFill>
                <a:latin typeface="Myriad Pro" panose="020B0503030403020204"/>
              </a:rPr>
              <a:t>Learn more re PROSPER scale up strategies, addressing emerging addiction issues</a:t>
            </a:r>
          </a:p>
          <a:p>
            <a:pPr lvl="1">
              <a:lnSpc>
                <a:spcPct val="110000"/>
              </a:lnSpc>
              <a:buClr>
                <a:srgbClr val="3AAD68"/>
              </a:buClr>
              <a:buSzPct val="100000"/>
              <a:buFont typeface="Arial" panose="020B0604020202020204" pitchFamily="34" charset="0"/>
              <a:buChar char="•"/>
            </a:pPr>
            <a:r>
              <a:rPr lang="en-US" sz="2200" dirty="0">
                <a:solidFill>
                  <a:schemeClr val="tx1"/>
                </a:solidFill>
                <a:latin typeface="Myriad Pro" panose="020B0503030403020204"/>
              </a:rPr>
              <a:t>In 2018 received &gt; $2.8 M (4 grants) for this Phase</a:t>
            </a:r>
          </a:p>
          <a:p>
            <a:pPr>
              <a:lnSpc>
                <a:spcPct val="110000"/>
              </a:lnSpc>
              <a:buClr>
                <a:srgbClr val="3AAD68"/>
              </a:buClr>
              <a:buSzPct val="100000"/>
              <a:buFont typeface="Arial" panose="020B0604020202020204" pitchFamily="34" charset="0"/>
              <a:buChar char="•"/>
            </a:pPr>
            <a:r>
              <a:rPr lang="en-US" sz="2400" b="1" dirty="0">
                <a:solidFill>
                  <a:prstClr val="black"/>
                </a:solidFill>
                <a:latin typeface="Myriad Pro" panose="020B0503030403020204"/>
              </a:rPr>
              <a:t>Phase 2 (2019-20):</a:t>
            </a:r>
          </a:p>
          <a:p>
            <a:pPr marL="457200" lvl="1" indent="0">
              <a:lnSpc>
                <a:spcPct val="110000"/>
              </a:lnSpc>
              <a:buClr>
                <a:srgbClr val="3AAD68"/>
              </a:buClr>
              <a:buSzPct val="100000"/>
              <a:buFont typeface="Arial" panose="020B0604020202020204" pitchFamily="34" charset="0"/>
              <a:buChar char="•"/>
            </a:pPr>
            <a:r>
              <a:rPr lang="en-US" sz="2100" dirty="0">
                <a:solidFill>
                  <a:prstClr val="black"/>
                </a:solidFill>
                <a:latin typeface="Myriad Pro" panose="020B0503030403020204"/>
              </a:rPr>
              <a:t>   </a:t>
            </a:r>
            <a:r>
              <a:rPr lang="en-US" sz="2200" dirty="0">
                <a:solidFill>
                  <a:prstClr val="black"/>
                </a:solidFill>
                <a:latin typeface="Myriad Pro" panose="020B0503030403020204"/>
              </a:rPr>
              <a:t>In 2019 secured $100,000 for Initial Network Organization</a:t>
            </a:r>
          </a:p>
          <a:p>
            <a:pPr lvl="1">
              <a:lnSpc>
                <a:spcPct val="110000"/>
              </a:lnSpc>
              <a:buClr>
                <a:srgbClr val="3AAD68"/>
              </a:buClr>
              <a:buSzPct val="100000"/>
              <a:buFont typeface="Arial" panose="020B0604020202020204" pitchFamily="34" charset="0"/>
              <a:buChar char="•"/>
            </a:pPr>
            <a:r>
              <a:rPr lang="en-US" sz="2200" b="1" dirty="0">
                <a:solidFill>
                  <a:srgbClr val="1B509B"/>
                </a:solidFill>
                <a:latin typeface="Myriad Pro" panose="020B0503030403020204"/>
              </a:rPr>
              <a:t>Planning on organizing state Behavioral Health Resource Coordination Units that facilitate UPC dissemination </a:t>
            </a:r>
          </a:p>
          <a:p>
            <a:pPr marL="400050" lvl="1" indent="0">
              <a:buClr>
                <a:srgbClr val="3AAD68"/>
              </a:buClr>
              <a:buSzPct val="100000"/>
              <a:buFont typeface="Arial" panose="020B0604020202020204" pitchFamily="34" charset="0"/>
              <a:buChar char="•"/>
            </a:pPr>
            <a:endParaRPr lang="en-US" sz="1900" dirty="0">
              <a:solidFill>
                <a:prstClr val="black"/>
              </a:solidFill>
              <a:latin typeface="Myriad Pro" panose="020B0503030403020204"/>
            </a:endParaRPr>
          </a:p>
          <a:p>
            <a:pPr lvl="1">
              <a:buClr>
                <a:srgbClr val="3AAD68"/>
              </a:buClr>
              <a:buSzPct val="100000"/>
              <a:buFont typeface="Arial" panose="020B0604020202020204" pitchFamily="34" charset="0"/>
              <a:buChar char="•"/>
            </a:pPr>
            <a:endParaRPr lang="en-US" sz="1200" dirty="0">
              <a:latin typeface="Myriad Pro" panose="020B0503030403020204"/>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b="8043"/>
          <a:stretch/>
        </p:blipFill>
        <p:spPr>
          <a:xfrm flipH="1">
            <a:off x="3295777" y="5332490"/>
            <a:ext cx="1298309" cy="1276540"/>
          </a:xfrm>
          <a:prstGeom prst="rect">
            <a:avLst/>
          </a:prstGeom>
        </p:spPr>
      </p:pic>
    </p:spTree>
    <p:custDataLst>
      <p:tags r:id="rId1"/>
    </p:custDataLst>
    <p:extLst>
      <p:ext uri="{BB962C8B-B14F-4D97-AF65-F5344CB8AC3E}">
        <p14:creationId xmlns:p14="http://schemas.microsoft.com/office/powerpoint/2010/main" val="1770764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026" y="408771"/>
            <a:ext cx="8010524" cy="584775"/>
          </a:xfrm>
          <a:prstGeom prst="rect">
            <a:avLst/>
          </a:prstGeom>
          <a:noFill/>
        </p:spPr>
        <p:txBody>
          <a:bodyPr wrap="square" rtlCol="0">
            <a:spAutoFit/>
          </a:bodyPr>
          <a:lstStyle/>
          <a:p>
            <a:r>
              <a:rPr lang="en-US" sz="3200" b="1" dirty="0">
                <a:solidFill>
                  <a:srgbClr val="1B509B"/>
                </a:solidFill>
                <a:latin typeface="Myriad Pro" panose="020B0503030403020204"/>
              </a:rPr>
              <a:t>NBH E-Net:  Initial Network Organization</a:t>
            </a:r>
            <a:endParaRPr lang="en-US" sz="1600" b="1" dirty="0">
              <a:solidFill>
                <a:srgbClr val="1B509B"/>
              </a:solidFill>
              <a:latin typeface="Myriad Pro" panose="020B050303040302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44" y="1448752"/>
            <a:ext cx="8092440" cy="4551998"/>
          </a:xfrm>
          <a:prstGeom prst="rect">
            <a:avLst/>
          </a:prstGeom>
        </p:spPr>
      </p:pic>
      <p:sp>
        <p:nvSpPr>
          <p:cNvPr id="5" name="TextBox 4"/>
          <p:cNvSpPr txBox="1"/>
          <p:nvPr/>
        </p:nvSpPr>
        <p:spPr>
          <a:xfrm>
            <a:off x="981076" y="1849723"/>
            <a:ext cx="2105024" cy="415498"/>
          </a:xfrm>
          <a:prstGeom prst="rect">
            <a:avLst/>
          </a:prstGeom>
          <a:solidFill>
            <a:schemeClr val="bg1">
              <a:alpha val="70000"/>
            </a:schemeClr>
          </a:solidFill>
        </p:spPr>
        <p:txBody>
          <a:bodyPr wrap="square" rtlCol="0">
            <a:spAutoFit/>
          </a:bodyPr>
          <a:lstStyle/>
          <a:p>
            <a:pPr algn="ctr"/>
            <a:r>
              <a:rPr lang="en-US" sz="1050" b="1" dirty="0">
                <a:solidFill>
                  <a:schemeClr val="bg1"/>
                </a:solidFill>
                <a:latin typeface="Myriad Pro" panose="020B0503030403020204"/>
              </a:rPr>
              <a:t>Extension-Assisted Behavioral Health Partnership</a:t>
            </a:r>
          </a:p>
        </p:txBody>
      </p:sp>
      <p:sp>
        <p:nvSpPr>
          <p:cNvPr id="7" name="TextBox 6"/>
          <p:cNvSpPr txBox="1"/>
          <p:nvPr/>
        </p:nvSpPr>
        <p:spPr>
          <a:xfrm>
            <a:off x="5317409" y="1611196"/>
            <a:ext cx="3274141" cy="892552"/>
          </a:xfrm>
          <a:prstGeom prst="rect">
            <a:avLst/>
          </a:prstGeom>
          <a:solidFill>
            <a:schemeClr val="bg1">
              <a:alpha val="70000"/>
            </a:schemeClr>
          </a:solidFill>
        </p:spPr>
        <p:txBody>
          <a:bodyPr wrap="square" rtlCol="0">
            <a:spAutoFit/>
          </a:bodyPr>
          <a:lstStyle/>
          <a:p>
            <a:pPr algn="ctr"/>
            <a:r>
              <a:rPr lang="en-US" sz="1600" b="1" dirty="0">
                <a:solidFill>
                  <a:schemeClr val="bg1"/>
                </a:solidFill>
                <a:latin typeface="Myriad Pro" panose="020B0503030403020204"/>
              </a:rPr>
              <a:t>National-Regional Behavioral Health HUB </a:t>
            </a:r>
            <a:r>
              <a:rPr lang="en-US" sz="2000" b="1" dirty="0">
                <a:solidFill>
                  <a:schemeClr val="bg1"/>
                </a:solidFill>
                <a:latin typeface="Myriad Pro" panose="020B0503030403020204"/>
              </a:rPr>
              <a:t>(ISU PPSI) </a:t>
            </a:r>
            <a:r>
              <a:rPr lang="en-US" sz="1600" b="1" dirty="0">
                <a:solidFill>
                  <a:schemeClr val="bg1"/>
                </a:solidFill>
                <a:latin typeface="Myriad Pro" panose="020B0503030403020204"/>
              </a:rPr>
              <a:t>Coordinating Partners</a:t>
            </a:r>
          </a:p>
        </p:txBody>
      </p:sp>
      <p:sp>
        <p:nvSpPr>
          <p:cNvPr id="8" name="TextBox 7"/>
          <p:cNvSpPr txBox="1"/>
          <p:nvPr/>
        </p:nvSpPr>
        <p:spPr>
          <a:xfrm>
            <a:off x="1071408" y="1849723"/>
            <a:ext cx="2174465" cy="415498"/>
          </a:xfrm>
          <a:prstGeom prst="rect">
            <a:avLst/>
          </a:prstGeom>
          <a:solidFill>
            <a:schemeClr val="bg1">
              <a:alpha val="70000"/>
            </a:schemeClr>
          </a:solidFill>
        </p:spPr>
        <p:txBody>
          <a:bodyPr wrap="square" rtlCol="0">
            <a:spAutoFit/>
          </a:bodyPr>
          <a:lstStyle/>
          <a:p>
            <a:pPr algn="ctr"/>
            <a:r>
              <a:rPr lang="en-US" sz="1050" b="1" dirty="0">
                <a:solidFill>
                  <a:schemeClr val="bg1"/>
                </a:solidFill>
                <a:latin typeface="Myriad Pro" panose="020B0503030403020204"/>
              </a:rPr>
              <a:t>Extension-Assisted Behavioral Health Partnership</a:t>
            </a:r>
          </a:p>
        </p:txBody>
      </p:sp>
      <p:sp>
        <p:nvSpPr>
          <p:cNvPr id="4" name="TextBox 3"/>
          <p:cNvSpPr txBox="1"/>
          <p:nvPr/>
        </p:nvSpPr>
        <p:spPr>
          <a:xfrm>
            <a:off x="1071408" y="1849723"/>
            <a:ext cx="2174465" cy="415498"/>
          </a:xfrm>
          <a:prstGeom prst="rect">
            <a:avLst/>
          </a:prstGeom>
          <a:solidFill>
            <a:srgbClr val="FFFF00">
              <a:alpha val="70000"/>
            </a:srgbClr>
          </a:solidFill>
        </p:spPr>
        <p:txBody>
          <a:bodyPr wrap="square" rtlCol="0">
            <a:spAutoFit/>
          </a:bodyPr>
          <a:lstStyle/>
          <a:p>
            <a:pPr algn="ctr"/>
            <a:r>
              <a:rPr lang="en-US" sz="1050" b="1" dirty="0">
                <a:solidFill>
                  <a:srgbClr val="1B509B"/>
                </a:solidFill>
                <a:latin typeface="Myriad Pro" panose="020B0503030403020204"/>
              </a:rPr>
              <a:t>Extension-Assisted Behavioral Health Partnership</a:t>
            </a:r>
          </a:p>
        </p:txBody>
      </p:sp>
      <p:sp>
        <p:nvSpPr>
          <p:cNvPr id="9" name="TextBox 8"/>
          <p:cNvSpPr txBox="1"/>
          <p:nvPr/>
        </p:nvSpPr>
        <p:spPr>
          <a:xfrm>
            <a:off x="5317408" y="1557107"/>
            <a:ext cx="3274141" cy="892552"/>
          </a:xfrm>
          <a:prstGeom prst="rect">
            <a:avLst/>
          </a:prstGeom>
          <a:solidFill>
            <a:schemeClr val="bg1">
              <a:alpha val="70000"/>
            </a:schemeClr>
          </a:solidFill>
        </p:spPr>
        <p:txBody>
          <a:bodyPr wrap="square" rtlCol="0">
            <a:spAutoFit/>
          </a:bodyPr>
          <a:lstStyle/>
          <a:p>
            <a:pPr algn="ctr"/>
            <a:r>
              <a:rPr lang="en-US" sz="1600" b="1" dirty="0">
                <a:solidFill>
                  <a:schemeClr val="bg1"/>
                </a:solidFill>
                <a:latin typeface="Myriad Pro" panose="020B0503030403020204"/>
              </a:rPr>
              <a:t>National-Regional Behavioral Health HUB </a:t>
            </a:r>
            <a:r>
              <a:rPr lang="en-US" sz="2000" b="1" dirty="0">
                <a:solidFill>
                  <a:schemeClr val="bg1"/>
                </a:solidFill>
                <a:latin typeface="Myriad Pro" panose="020B0503030403020204"/>
              </a:rPr>
              <a:t>(ISU PPSI) </a:t>
            </a:r>
            <a:r>
              <a:rPr lang="en-US" sz="1600" b="1" dirty="0">
                <a:solidFill>
                  <a:schemeClr val="bg1"/>
                </a:solidFill>
                <a:latin typeface="Myriad Pro" panose="020B0503030403020204"/>
              </a:rPr>
              <a:t>Coordinating Partners</a:t>
            </a:r>
          </a:p>
        </p:txBody>
      </p:sp>
      <p:sp>
        <p:nvSpPr>
          <p:cNvPr id="6" name="TextBox 5"/>
          <p:cNvSpPr txBox="1"/>
          <p:nvPr/>
        </p:nvSpPr>
        <p:spPr>
          <a:xfrm>
            <a:off x="5243667" y="1603822"/>
            <a:ext cx="3274141" cy="892552"/>
          </a:xfrm>
          <a:prstGeom prst="rect">
            <a:avLst/>
          </a:prstGeom>
          <a:solidFill>
            <a:srgbClr val="FFFF00">
              <a:alpha val="70000"/>
            </a:srgbClr>
          </a:solidFill>
        </p:spPr>
        <p:txBody>
          <a:bodyPr wrap="square" rtlCol="0">
            <a:spAutoFit/>
          </a:bodyPr>
          <a:lstStyle/>
          <a:p>
            <a:pPr algn="ctr"/>
            <a:r>
              <a:rPr lang="en-US" sz="1600" b="1" dirty="0">
                <a:solidFill>
                  <a:srgbClr val="1B509B"/>
                </a:solidFill>
                <a:latin typeface="Myriad Pro" panose="020B0503030403020204"/>
              </a:rPr>
              <a:t>National-Regional Behavioral Health HUB </a:t>
            </a:r>
            <a:r>
              <a:rPr lang="en-US" sz="2000" b="1" dirty="0">
                <a:solidFill>
                  <a:srgbClr val="1B509B"/>
                </a:solidFill>
                <a:latin typeface="Myriad Pro" panose="020B0503030403020204"/>
              </a:rPr>
              <a:t>(ISU PPSI) </a:t>
            </a:r>
            <a:r>
              <a:rPr lang="en-US" sz="1600" b="1" dirty="0">
                <a:solidFill>
                  <a:srgbClr val="1B509B"/>
                </a:solidFill>
                <a:latin typeface="Myriad Pro" panose="020B0503030403020204"/>
              </a:rPr>
              <a:t>Coordinating Partners</a:t>
            </a:r>
          </a:p>
        </p:txBody>
      </p:sp>
      <p:sp>
        <p:nvSpPr>
          <p:cNvPr id="10" name="TextBox 9"/>
          <p:cNvSpPr txBox="1"/>
          <p:nvPr/>
        </p:nvSpPr>
        <p:spPr>
          <a:xfrm>
            <a:off x="5243666" y="1046137"/>
            <a:ext cx="3347883" cy="369332"/>
          </a:xfrm>
          <a:prstGeom prst="rect">
            <a:avLst/>
          </a:prstGeom>
          <a:noFill/>
        </p:spPr>
        <p:txBody>
          <a:bodyPr wrap="square" rtlCol="0">
            <a:spAutoFit/>
          </a:bodyPr>
          <a:lstStyle/>
          <a:p>
            <a:pPr algn="ctr"/>
            <a:r>
              <a:rPr lang="en-US" b="1" dirty="0">
                <a:solidFill>
                  <a:srgbClr val="1B509B"/>
                </a:solidFill>
                <a:latin typeface="Myriad Pro" panose="020B0503030403020204"/>
              </a:rPr>
              <a:t>NATIONAL LEVEL</a:t>
            </a:r>
          </a:p>
        </p:txBody>
      </p:sp>
      <p:sp>
        <p:nvSpPr>
          <p:cNvPr id="11" name="TextBox 10"/>
          <p:cNvSpPr txBox="1"/>
          <p:nvPr/>
        </p:nvSpPr>
        <p:spPr>
          <a:xfrm>
            <a:off x="451554" y="1375009"/>
            <a:ext cx="3347883" cy="369332"/>
          </a:xfrm>
          <a:prstGeom prst="rect">
            <a:avLst/>
          </a:prstGeom>
          <a:solidFill>
            <a:schemeClr val="bg1"/>
          </a:solidFill>
        </p:spPr>
        <p:txBody>
          <a:bodyPr wrap="square" rtlCol="0">
            <a:spAutoFit/>
          </a:bodyPr>
          <a:lstStyle/>
          <a:p>
            <a:pPr algn="ctr"/>
            <a:r>
              <a:rPr lang="en-US" b="1" dirty="0">
                <a:solidFill>
                  <a:srgbClr val="1B509B"/>
                </a:solidFill>
                <a:latin typeface="Myriad Pro" panose="020B0503030403020204"/>
              </a:rPr>
              <a:t>STATE</a:t>
            </a:r>
          </a:p>
        </p:txBody>
      </p:sp>
    </p:spTree>
    <p:custDataLst>
      <p:tags r:id="rId1"/>
    </p:custDataLst>
    <p:extLst>
      <p:ext uri="{BB962C8B-B14F-4D97-AF65-F5344CB8AC3E}">
        <p14:creationId xmlns:p14="http://schemas.microsoft.com/office/powerpoint/2010/main" val="2838016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275" y="151872"/>
            <a:ext cx="8427511" cy="1569660"/>
          </a:xfrm>
          <a:prstGeom prst="rect">
            <a:avLst/>
          </a:prstGeom>
          <a:noFill/>
        </p:spPr>
        <p:txBody>
          <a:bodyPr wrap="square" rtlCol="0">
            <a:spAutoFit/>
          </a:bodyPr>
          <a:lstStyle/>
          <a:p>
            <a:r>
              <a:rPr lang="en-US" sz="3200" b="1" dirty="0">
                <a:solidFill>
                  <a:srgbClr val="1B509B"/>
                </a:solidFill>
                <a:latin typeface="Myriad Pro" panose="020B0503030403020204"/>
              </a:rPr>
              <a:t>NBH E-Net: A Illustrative Framework for Capacity-Building Systems to Combat the Addiction Crisis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23" y="1374479"/>
            <a:ext cx="8135068" cy="5414905"/>
          </a:xfrm>
          <a:prstGeom prst="rect">
            <a:avLst/>
          </a:prstGeom>
        </p:spPr>
      </p:pic>
      <p:sp>
        <p:nvSpPr>
          <p:cNvPr id="3" name="Rectangle 2"/>
          <p:cNvSpPr/>
          <p:nvPr/>
        </p:nvSpPr>
        <p:spPr>
          <a:xfrm>
            <a:off x="468040" y="6290912"/>
            <a:ext cx="4744953" cy="584775"/>
          </a:xfrm>
          <a:prstGeom prst="rect">
            <a:avLst/>
          </a:prstGeom>
        </p:spPr>
        <p:txBody>
          <a:bodyPr wrap="none">
            <a:spAutoFit/>
          </a:bodyPr>
          <a:lstStyle/>
          <a:p>
            <a:r>
              <a:rPr lang="en-US" sz="1400" i="1" dirty="0">
                <a:solidFill>
                  <a:srgbClr val="1E9AD7"/>
                </a:solidFill>
                <a:latin typeface="Myriad Pro" panose="020B0503030403020204"/>
              </a:rPr>
              <a:t>Source:  Adapted from Brennan, Spoth &amp; Skidmore 2018</a:t>
            </a:r>
          </a:p>
          <a:p>
            <a:endParaRPr lang="en-US" dirty="0"/>
          </a:p>
        </p:txBody>
      </p:sp>
    </p:spTree>
    <p:custDataLst>
      <p:tags r:id="rId1"/>
    </p:custDataLst>
    <p:extLst>
      <p:ext uri="{BB962C8B-B14F-4D97-AF65-F5344CB8AC3E}">
        <p14:creationId xmlns:p14="http://schemas.microsoft.com/office/powerpoint/2010/main" val="3315772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828070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7C2759-DCA7-442F-967A-0F1F8E288C98}"/>
              </a:ext>
            </a:extLst>
          </p:cNvPr>
          <p:cNvSpPr>
            <a:spLocks noGrp="1"/>
          </p:cNvSpPr>
          <p:nvPr>
            <p:ph idx="13"/>
          </p:nvPr>
        </p:nvSpPr>
        <p:spPr>
          <a:xfrm>
            <a:off x="164166" y="1933532"/>
            <a:ext cx="5566678" cy="2729096"/>
          </a:xfrm>
        </p:spPr>
        <p:txBody>
          <a:bodyPr>
            <a:noAutofit/>
          </a:bodyPr>
          <a:lstStyle/>
          <a:p>
            <a:pPr marL="769144" lvl="1" indent="-257175">
              <a:spcBef>
                <a:spcPts val="450"/>
              </a:spcBef>
            </a:pPr>
            <a:r>
              <a:rPr lang="en-US" sz="2000" b="1" dirty="0"/>
              <a:t>UPC Coordinator and Implementer Series completed</a:t>
            </a:r>
          </a:p>
          <a:p>
            <a:pPr marL="769144" lvl="1" indent="-257175">
              <a:spcBef>
                <a:spcPts val="450"/>
              </a:spcBef>
            </a:pPr>
            <a:r>
              <a:rPr lang="en-US" sz="2000" b="1" dirty="0"/>
              <a:t>UPC Pilots conducted in multiple regions of the world</a:t>
            </a:r>
          </a:p>
          <a:p>
            <a:pPr marL="769144" lvl="1" indent="-257175">
              <a:spcBef>
                <a:spcPts val="450"/>
              </a:spcBef>
            </a:pPr>
            <a:r>
              <a:rPr lang="en-US" sz="2000" b="1" dirty="0"/>
              <a:t>North American (NA) Region Steering Committee develops logic model for dissemination</a:t>
            </a:r>
          </a:p>
          <a:p>
            <a:pPr marL="769144" lvl="1" indent="-257175">
              <a:spcBef>
                <a:spcPts val="450"/>
              </a:spcBef>
            </a:pPr>
            <a:r>
              <a:rPr lang="en-US" sz="2000" b="1" dirty="0"/>
              <a:t>Complete deliverables for scope of work in CP contract, based on logic model</a:t>
            </a:r>
          </a:p>
          <a:p>
            <a:pPr marL="769144" lvl="1" indent="-257175">
              <a:spcBef>
                <a:spcPts val="450"/>
              </a:spcBef>
            </a:pPr>
            <a:r>
              <a:rPr lang="en-US" sz="2000" b="1" dirty="0"/>
              <a:t>UPC adaptation/dissemination work conducted, reported by this panel</a:t>
            </a:r>
          </a:p>
          <a:p>
            <a:pPr marL="769144" lvl="1" indent="-257175">
              <a:spcBef>
                <a:spcPts val="450"/>
              </a:spcBef>
            </a:pPr>
            <a:endParaRPr lang="en-US" sz="1800" b="1" dirty="0"/>
          </a:p>
          <a:p>
            <a:pPr marL="769144" lvl="1" indent="-257175">
              <a:spcBef>
                <a:spcPts val="450"/>
              </a:spcBef>
            </a:pPr>
            <a:endParaRPr lang="en-US" sz="1800" b="1" dirty="0"/>
          </a:p>
          <a:p>
            <a:pPr marL="767954" lvl="1" indent="-255985">
              <a:spcBef>
                <a:spcPts val="450"/>
              </a:spcBef>
            </a:pPr>
            <a:endParaRPr lang="en-US" sz="1800" dirty="0"/>
          </a:p>
          <a:p>
            <a:pPr>
              <a:spcBef>
                <a:spcPts val="450"/>
              </a:spcBef>
            </a:pPr>
            <a:endParaRPr lang="en-US" sz="1800" dirty="0"/>
          </a:p>
        </p:txBody>
      </p:sp>
      <p:sp>
        <p:nvSpPr>
          <p:cNvPr id="2" name="Title 1">
            <a:extLst>
              <a:ext uri="{FF2B5EF4-FFF2-40B4-BE49-F238E27FC236}">
                <a16:creationId xmlns:a16="http://schemas.microsoft.com/office/drawing/2014/main" id="{80265DB5-49B1-4363-AB15-B305086CE984}"/>
              </a:ext>
            </a:extLst>
          </p:cNvPr>
          <p:cNvSpPr>
            <a:spLocks noGrp="1"/>
          </p:cNvSpPr>
          <p:nvPr>
            <p:ph type="title"/>
          </p:nvPr>
        </p:nvSpPr>
        <p:spPr>
          <a:xfrm>
            <a:off x="451526" y="621568"/>
            <a:ext cx="6858000" cy="685800"/>
          </a:xfrm>
        </p:spPr>
        <p:txBody>
          <a:bodyPr>
            <a:noAutofit/>
          </a:bodyPr>
          <a:lstStyle/>
          <a:p>
            <a:r>
              <a:rPr lang="en-US" sz="3400" dirty="0">
                <a:latin typeface="Myriad Pro"/>
              </a:rPr>
              <a:t>Background for Panel Presentation:  Steps Toward Broader UPC Dissemination  </a:t>
            </a:r>
          </a:p>
        </p:txBody>
      </p:sp>
      <p:cxnSp>
        <p:nvCxnSpPr>
          <p:cNvPr id="4" name="Straight Connector 3">
            <a:extLst>
              <a:ext uri="{FF2B5EF4-FFF2-40B4-BE49-F238E27FC236}">
                <a16:creationId xmlns:a16="http://schemas.microsoft.com/office/drawing/2014/main" id="{1435B87C-FA1A-4AB9-8CA3-EBD2575461D4}"/>
              </a:ext>
            </a:extLst>
          </p:cNvPr>
          <p:cNvCxnSpPr/>
          <p:nvPr/>
        </p:nvCxnSpPr>
        <p:spPr>
          <a:xfrm>
            <a:off x="1070199" y="1712033"/>
            <a:ext cx="773906" cy="0"/>
          </a:xfrm>
          <a:prstGeom prst="line">
            <a:avLst/>
          </a:prstGeom>
          <a:ln w="38100">
            <a:solidFill>
              <a:srgbClr val="3AAD68"/>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l="10224" t="8613" r="7203" b="12362"/>
          <a:stretch/>
        </p:blipFill>
        <p:spPr>
          <a:xfrm flipH="1">
            <a:off x="6365954" y="2568715"/>
            <a:ext cx="2189866" cy="2247729"/>
          </a:xfrm>
          <a:prstGeom prst="rect">
            <a:avLst/>
          </a:prstGeom>
        </p:spPr>
      </p:pic>
    </p:spTree>
    <p:extLst>
      <p:ext uri="{BB962C8B-B14F-4D97-AF65-F5344CB8AC3E}">
        <p14:creationId xmlns:p14="http://schemas.microsoft.com/office/powerpoint/2010/main" val="245004317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3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2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3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9686" y="1415143"/>
            <a:ext cx="6847114" cy="3034991"/>
          </a:xfrm>
        </p:spPr>
        <p:txBody>
          <a:bodyPr/>
          <a:lstStyle/>
          <a:p>
            <a:pPr>
              <a:lnSpc>
                <a:spcPct val="100000"/>
              </a:lnSpc>
            </a:pPr>
            <a:r>
              <a:rPr lang="en-US" sz="4000" b="1" dirty="0">
                <a:solidFill>
                  <a:srgbClr val="FF0000"/>
                </a:solidFill>
              </a:rPr>
              <a:t>Paper 2:  </a:t>
            </a:r>
            <a:r>
              <a:rPr lang="en-US" sz="4000" dirty="0">
                <a:solidFill>
                  <a:srgbClr val="FF0000"/>
                </a:solidFill>
              </a:rPr>
              <a:t>Claremont’s Certificate Program for the Advanced Study of Media-Based Prevention Science</a:t>
            </a:r>
            <a:br>
              <a:rPr lang="en-US" sz="4000" dirty="0">
                <a:solidFill>
                  <a:srgbClr val="FF0000"/>
                </a:solidFill>
              </a:rPr>
            </a:br>
            <a:br>
              <a:rPr lang="en-US" sz="4000" dirty="0">
                <a:solidFill>
                  <a:srgbClr val="FF0000"/>
                </a:solidFill>
              </a:rPr>
            </a:br>
            <a:endParaRPr lang="en-US" sz="4000" dirty="0">
              <a:solidFill>
                <a:srgbClr val="FF0000"/>
              </a:solidFill>
            </a:endParaRPr>
          </a:p>
        </p:txBody>
      </p:sp>
      <p:sp>
        <p:nvSpPr>
          <p:cNvPr id="3" name="Subtitle 2"/>
          <p:cNvSpPr>
            <a:spLocks noGrp="1"/>
          </p:cNvSpPr>
          <p:nvPr>
            <p:ph type="subTitle" idx="1"/>
          </p:nvPr>
        </p:nvSpPr>
        <p:spPr>
          <a:xfrm>
            <a:off x="2209800" y="4450134"/>
            <a:ext cx="6477000" cy="1780586"/>
          </a:xfrm>
        </p:spPr>
        <p:txBody>
          <a:bodyPr>
            <a:normAutofit/>
          </a:bodyPr>
          <a:lstStyle/>
          <a:p>
            <a:pPr algn="r"/>
            <a:r>
              <a:rPr lang="en-US" sz="1600" dirty="0"/>
              <a:t>William D. Crano, PhD</a:t>
            </a:r>
          </a:p>
          <a:p>
            <a:pPr algn="r"/>
            <a:r>
              <a:rPr lang="en-US" sz="1600" dirty="0"/>
              <a:t>Oskamp Professor and Director</a:t>
            </a:r>
          </a:p>
          <a:p>
            <a:pPr algn="r"/>
            <a:r>
              <a:rPr lang="en-US" sz="1600" dirty="0"/>
              <a:t>Health Psychology and Prevention Science Institute</a:t>
            </a:r>
          </a:p>
          <a:p>
            <a:pPr algn="r"/>
            <a:r>
              <a:rPr lang="en-US" sz="1600" dirty="0"/>
              <a:t>Claremont Graduate University</a:t>
            </a:r>
          </a:p>
          <a:p>
            <a:pPr algn="r"/>
            <a:r>
              <a:rPr lang="en-US" sz="1600" dirty="0"/>
              <a:t>Claremont, California</a:t>
            </a:r>
          </a:p>
        </p:txBody>
      </p:sp>
      <p:pic>
        <p:nvPicPr>
          <p:cNvPr id="4" name="Picture 3"/>
          <p:cNvPicPr>
            <a:picLocks noChangeAspect="1"/>
          </p:cNvPicPr>
          <p:nvPr/>
        </p:nvPicPr>
        <p:blipFill>
          <a:blip r:embed="rId2"/>
          <a:stretch>
            <a:fillRect/>
          </a:stretch>
        </p:blipFill>
        <p:spPr>
          <a:xfrm>
            <a:off x="457200" y="4863131"/>
            <a:ext cx="1632857" cy="1540126"/>
          </a:xfrm>
          <a:prstGeom prst="rect">
            <a:avLst/>
          </a:prstGeom>
        </p:spPr>
      </p:pic>
      <p:sp>
        <p:nvSpPr>
          <p:cNvPr id="5" name="TextBox 4"/>
          <p:cNvSpPr txBox="1"/>
          <p:nvPr/>
        </p:nvSpPr>
        <p:spPr>
          <a:xfrm>
            <a:off x="792417" y="2008279"/>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225387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32" y="113268"/>
            <a:ext cx="8547099" cy="876300"/>
          </a:xfrm>
        </p:spPr>
        <p:txBody>
          <a:bodyPr/>
          <a:lstStyle/>
          <a:p>
            <a:r>
              <a:rPr lang="en-US" sz="3700" dirty="0">
                <a:solidFill>
                  <a:srgbClr val="FF0000"/>
                </a:solidFill>
              </a:rPr>
              <a:t>Claremont Graduate University offers</a:t>
            </a:r>
          </a:p>
        </p:txBody>
      </p:sp>
      <p:sp>
        <p:nvSpPr>
          <p:cNvPr id="3" name="Content Placeholder 2"/>
          <p:cNvSpPr>
            <a:spLocks noGrp="1"/>
          </p:cNvSpPr>
          <p:nvPr>
            <p:ph idx="1"/>
          </p:nvPr>
        </p:nvSpPr>
        <p:spPr>
          <a:xfrm>
            <a:off x="406401" y="1016000"/>
            <a:ext cx="7956550" cy="5461000"/>
          </a:xfrm>
        </p:spPr>
        <p:txBody>
          <a:bodyPr>
            <a:normAutofit fontScale="25000" lnSpcReduction="20000"/>
          </a:bodyPr>
          <a:lstStyle/>
          <a:p>
            <a:r>
              <a:rPr lang="en-US" sz="9200" dirty="0"/>
              <a:t>A certificate program for advanced study of Media-Based Prevention Science, with</a:t>
            </a:r>
          </a:p>
          <a:p>
            <a:r>
              <a:rPr lang="en-US" sz="9200" dirty="0"/>
              <a:t>intimate-scale cohorts with a very favorable faculty-to-trainee ratio.</a:t>
            </a:r>
          </a:p>
          <a:p>
            <a:r>
              <a:rPr lang="en-US" sz="9200" dirty="0"/>
              <a:t>Participants build their knowledge and skills in using media to prevent psychotropic substance use</a:t>
            </a:r>
          </a:p>
          <a:p>
            <a:r>
              <a:rPr lang="en-US" sz="9200" dirty="0"/>
              <a:t>Advanced methodologies based on evidence-based persuasion models, using the media to enhance prevention effects, and the intersection of prevention science theory and research, along with on-the-ground practice are featured</a:t>
            </a:r>
          </a:p>
          <a:p>
            <a:r>
              <a:rPr lang="en-US" sz="9200" dirty="0"/>
              <a:t>The program culminates with a practicum experience tailored to  current practice or needs of each trainee, designed to create a persuasive prevention campaign to be implemented as soon as the trainee returns home</a:t>
            </a:r>
          </a:p>
          <a:p>
            <a:pPr marL="0" indent="0">
              <a:buNone/>
            </a:pPr>
            <a:endParaRPr lang="en-US" sz="5600" dirty="0">
              <a:solidFill>
                <a:schemeClr val="tx1"/>
              </a:solidFill>
            </a:endParaRPr>
          </a:p>
        </p:txBody>
      </p:sp>
      <p:pic>
        <p:nvPicPr>
          <p:cNvPr id="5" name="Picture 4">
            <a:extLst>
              <a:ext uri="{FF2B5EF4-FFF2-40B4-BE49-F238E27FC236}">
                <a16:creationId xmlns:a16="http://schemas.microsoft.com/office/drawing/2014/main" id="{691C2F23-2F39-4B4E-9AE2-5A37098B7739}"/>
              </a:ext>
            </a:extLst>
          </p:cNvPr>
          <p:cNvPicPr>
            <a:picLocks noChangeAspect="1"/>
          </p:cNvPicPr>
          <p:nvPr/>
        </p:nvPicPr>
        <p:blipFill>
          <a:blip r:embed="rId2"/>
          <a:stretch>
            <a:fillRect/>
          </a:stretch>
        </p:blipFill>
        <p:spPr>
          <a:xfrm>
            <a:off x="8133369" y="5868432"/>
            <a:ext cx="929062" cy="876300"/>
          </a:xfrm>
          <a:prstGeom prst="rect">
            <a:avLst/>
          </a:prstGeom>
        </p:spPr>
      </p:pic>
      <p:sp>
        <p:nvSpPr>
          <p:cNvPr id="4" name="Footer Placeholder 3">
            <a:extLst>
              <a:ext uri="{FF2B5EF4-FFF2-40B4-BE49-F238E27FC236}">
                <a16:creationId xmlns:a16="http://schemas.microsoft.com/office/drawing/2014/main" id="{43599B9E-276F-5C42-93D7-D71A41E45892}"/>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6" name="Slide Number Placeholder 5">
            <a:extLst>
              <a:ext uri="{FF2B5EF4-FFF2-40B4-BE49-F238E27FC236}">
                <a16:creationId xmlns:a16="http://schemas.microsoft.com/office/drawing/2014/main" id="{FAE1E7BD-5A13-0747-9918-16405A594C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1885827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19A5-A5F9-0E4D-A92C-0CB2AD594336}"/>
              </a:ext>
            </a:extLst>
          </p:cNvPr>
          <p:cNvSpPr>
            <a:spLocks noGrp="1"/>
          </p:cNvSpPr>
          <p:nvPr>
            <p:ph type="title"/>
          </p:nvPr>
        </p:nvSpPr>
        <p:spPr>
          <a:xfrm>
            <a:off x="779463" y="249382"/>
            <a:ext cx="8079529" cy="1330036"/>
          </a:xfrm>
        </p:spPr>
        <p:txBody>
          <a:bodyPr/>
          <a:lstStyle/>
          <a:p>
            <a:r>
              <a:rPr lang="en-US" sz="2800" b="1" dirty="0">
                <a:solidFill>
                  <a:srgbClr val="FF0000"/>
                </a:solidFill>
              </a:rPr>
              <a:t>The program has been designed to cover six key areas of Media-Based Prevention Science:</a:t>
            </a:r>
            <a:br>
              <a:rPr lang="en-US" sz="2000" dirty="0">
                <a:solidFill>
                  <a:srgbClr val="FF0000"/>
                </a:solidFill>
              </a:rPr>
            </a:br>
            <a:endParaRPr lang="en-US" sz="2000" dirty="0">
              <a:solidFill>
                <a:srgbClr val="FF0000"/>
              </a:solidFill>
            </a:endParaRPr>
          </a:p>
        </p:txBody>
      </p:sp>
      <p:sp>
        <p:nvSpPr>
          <p:cNvPr id="3" name="Content Placeholder 2">
            <a:extLst>
              <a:ext uri="{FF2B5EF4-FFF2-40B4-BE49-F238E27FC236}">
                <a16:creationId xmlns:a16="http://schemas.microsoft.com/office/drawing/2014/main" id="{B4A53877-B547-7E40-9BB6-156D656C1564}"/>
              </a:ext>
            </a:extLst>
          </p:cNvPr>
          <p:cNvSpPr>
            <a:spLocks noGrp="1"/>
          </p:cNvSpPr>
          <p:nvPr>
            <p:ph idx="1"/>
          </p:nvPr>
        </p:nvSpPr>
        <p:spPr>
          <a:xfrm>
            <a:off x="285008" y="1324534"/>
            <a:ext cx="8573984" cy="4631766"/>
          </a:xfrm>
        </p:spPr>
        <p:txBody>
          <a:bodyPr>
            <a:normAutofit fontScale="25000" lnSpcReduction="20000"/>
          </a:bodyPr>
          <a:lstStyle/>
          <a:p>
            <a:pPr lvl="0"/>
            <a:r>
              <a:rPr lang="en-US" sz="9600" b="1" dirty="0"/>
              <a:t>Introduction to media and their use in substance use prevention</a:t>
            </a:r>
            <a:endParaRPr lang="en-US" sz="9600" dirty="0"/>
          </a:p>
          <a:p>
            <a:pPr lvl="0"/>
            <a:r>
              <a:rPr lang="en-US" sz="9600" b="1" dirty="0"/>
              <a:t>The nature of the media and theories of media effects</a:t>
            </a:r>
            <a:endParaRPr lang="en-US" sz="4400" dirty="0"/>
          </a:p>
          <a:p>
            <a:pPr lvl="0"/>
            <a:r>
              <a:rPr lang="en-US" sz="9600" b="1" dirty="0"/>
              <a:t>Practical application of theories of persuasion in substance use prevention</a:t>
            </a:r>
            <a:endParaRPr lang="en-US" sz="9600" dirty="0"/>
          </a:p>
          <a:p>
            <a:pPr lvl="0"/>
            <a:r>
              <a:rPr lang="en-US" sz="9600" b="1" dirty="0"/>
              <a:t>Improving the impact of media-based substance use prevention campaigns </a:t>
            </a:r>
            <a:endParaRPr lang="en-US" sz="9600" dirty="0"/>
          </a:p>
          <a:p>
            <a:pPr lvl="0"/>
            <a:r>
              <a:rPr lang="en-US" sz="9600" b="1" dirty="0"/>
              <a:t>Introduction to monitoring and evaluation applied to media campaigns </a:t>
            </a:r>
            <a:endParaRPr lang="en-US" sz="9600" dirty="0"/>
          </a:p>
          <a:p>
            <a:pPr lvl="0"/>
            <a:r>
              <a:rPr lang="en-US" sz="9600" b="1" dirty="0"/>
              <a:t>Practicum: Developing a customized prevention campaign for immediate implementation</a:t>
            </a:r>
            <a:endParaRPr lang="en-US" sz="9600" dirty="0"/>
          </a:p>
          <a:p>
            <a:endParaRPr lang="en-US" dirty="0"/>
          </a:p>
        </p:txBody>
      </p:sp>
      <p:pic>
        <p:nvPicPr>
          <p:cNvPr id="5" name="Picture 4">
            <a:extLst>
              <a:ext uri="{FF2B5EF4-FFF2-40B4-BE49-F238E27FC236}">
                <a16:creationId xmlns:a16="http://schemas.microsoft.com/office/drawing/2014/main" id="{184E4A35-7F60-D341-A199-A7B1C2CA428B}"/>
              </a:ext>
            </a:extLst>
          </p:cNvPr>
          <p:cNvPicPr>
            <a:picLocks noChangeAspect="1"/>
          </p:cNvPicPr>
          <p:nvPr/>
        </p:nvPicPr>
        <p:blipFill>
          <a:blip r:embed="rId2"/>
          <a:stretch>
            <a:fillRect/>
          </a:stretch>
        </p:blipFill>
        <p:spPr>
          <a:xfrm>
            <a:off x="7767103" y="5566102"/>
            <a:ext cx="1204393" cy="1135995"/>
          </a:xfrm>
          <a:prstGeom prst="rect">
            <a:avLst/>
          </a:prstGeom>
        </p:spPr>
      </p:pic>
      <p:sp>
        <p:nvSpPr>
          <p:cNvPr id="4" name="Footer Placeholder 3">
            <a:extLst>
              <a:ext uri="{FF2B5EF4-FFF2-40B4-BE49-F238E27FC236}">
                <a16:creationId xmlns:a16="http://schemas.microsoft.com/office/drawing/2014/main" id="{6951871F-0058-AC45-AAE5-46C81D06B2A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6" name="Slide Number Placeholder 5">
            <a:extLst>
              <a:ext uri="{FF2B5EF4-FFF2-40B4-BE49-F238E27FC236}">
                <a16:creationId xmlns:a16="http://schemas.microsoft.com/office/drawing/2014/main" id="{CD909888-A068-0240-8BB5-2654592675C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3745524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2743-FFB1-AB42-9CF3-9E3CE018E393}"/>
              </a:ext>
            </a:extLst>
          </p:cNvPr>
          <p:cNvSpPr>
            <a:spLocks noGrp="1"/>
          </p:cNvSpPr>
          <p:nvPr>
            <p:ph type="title"/>
          </p:nvPr>
        </p:nvSpPr>
        <p:spPr>
          <a:xfrm>
            <a:off x="779463" y="499356"/>
            <a:ext cx="7583487" cy="879300"/>
          </a:xfrm>
        </p:spPr>
        <p:txBody>
          <a:bodyPr/>
          <a:lstStyle/>
          <a:p>
            <a:r>
              <a:rPr lang="en-US" sz="3600" dirty="0">
                <a:solidFill>
                  <a:srgbClr val="FF0000"/>
                </a:solidFill>
              </a:rPr>
              <a:t>Phase 1 - All participants complete:</a:t>
            </a:r>
            <a:br>
              <a:rPr lang="en-US" sz="3600" dirty="0"/>
            </a:br>
            <a:endParaRPr lang="en-US" sz="3600" dirty="0"/>
          </a:p>
        </p:txBody>
      </p:sp>
      <p:sp>
        <p:nvSpPr>
          <p:cNvPr id="3" name="Content Placeholder 2">
            <a:extLst>
              <a:ext uri="{FF2B5EF4-FFF2-40B4-BE49-F238E27FC236}">
                <a16:creationId xmlns:a16="http://schemas.microsoft.com/office/drawing/2014/main" id="{952E00BB-143B-B944-B08A-F97065A4EFF7}"/>
              </a:ext>
            </a:extLst>
          </p:cNvPr>
          <p:cNvSpPr>
            <a:spLocks noGrp="1"/>
          </p:cNvSpPr>
          <p:nvPr>
            <p:ph idx="1"/>
          </p:nvPr>
        </p:nvSpPr>
        <p:spPr>
          <a:xfrm>
            <a:off x="215900" y="260533"/>
            <a:ext cx="8570913" cy="5136967"/>
          </a:xfrm>
        </p:spPr>
        <p:txBody>
          <a:bodyPr>
            <a:normAutofit/>
          </a:bodyPr>
          <a:lstStyle/>
          <a:p>
            <a:pPr marL="0" indent="0">
              <a:buNone/>
            </a:pPr>
            <a:endParaRPr lang="en-US" sz="2400" dirty="0">
              <a:solidFill>
                <a:schemeClr val="tx1"/>
              </a:solidFill>
            </a:endParaRPr>
          </a:p>
          <a:p>
            <a:r>
              <a:rPr lang="en-US" sz="2800" b="1" dirty="0"/>
              <a:t>On Campus-Core Courses</a:t>
            </a:r>
            <a:r>
              <a:rPr lang="en-US" sz="2800" dirty="0"/>
              <a:t>: The program begins with In-depth, rigorous learning with a series of three graduate-level core courses taught at Claremont’s campus in southern California:</a:t>
            </a:r>
          </a:p>
          <a:p>
            <a:pPr lvl="1"/>
            <a:r>
              <a:rPr lang="en-US" sz="2800" dirty="0">
                <a:solidFill>
                  <a:srgbClr val="FF0000"/>
                </a:solidFill>
              </a:rPr>
              <a:t>Theories of Health Behavior</a:t>
            </a:r>
          </a:p>
          <a:p>
            <a:pPr lvl="1"/>
            <a:r>
              <a:rPr lang="en-US" sz="2800" dirty="0">
                <a:solidFill>
                  <a:srgbClr val="FF0000"/>
                </a:solidFill>
              </a:rPr>
              <a:t>Survey of Prevention Science (based on UPC Core)</a:t>
            </a:r>
          </a:p>
          <a:p>
            <a:pPr lvl="1"/>
            <a:r>
              <a:rPr lang="en-US" sz="2800" dirty="0">
                <a:solidFill>
                  <a:srgbClr val="FF0000"/>
                </a:solidFill>
              </a:rPr>
              <a:t>Applied Attitude Change, Communication, and Persuasion </a:t>
            </a:r>
          </a:p>
        </p:txBody>
      </p:sp>
      <p:sp>
        <p:nvSpPr>
          <p:cNvPr id="4" name="TextBox 3">
            <a:extLst>
              <a:ext uri="{FF2B5EF4-FFF2-40B4-BE49-F238E27FC236}">
                <a16:creationId xmlns:a16="http://schemas.microsoft.com/office/drawing/2014/main" id="{5A60DF0C-18EF-4D4D-9C71-C4A8C2D8CDC6}"/>
              </a:ext>
            </a:extLst>
          </p:cNvPr>
          <p:cNvSpPr txBox="1"/>
          <p:nvPr/>
        </p:nvSpPr>
        <p:spPr>
          <a:xfrm>
            <a:off x="5072743" y="583474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ADC9320E-0E05-E04A-867B-98B06B952392}"/>
              </a:ext>
            </a:extLst>
          </p:cNvPr>
          <p:cNvSpPr txBox="1"/>
          <p:nvPr/>
        </p:nvSpPr>
        <p:spPr>
          <a:xfrm>
            <a:off x="4495800" y="562791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B3CEDF21-6BDF-164D-9CE9-C8159E91BD0A}"/>
              </a:ext>
            </a:extLst>
          </p:cNvPr>
          <p:cNvPicPr>
            <a:picLocks noChangeAspect="1"/>
          </p:cNvPicPr>
          <p:nvPr/>
        </p:nvPicPr>
        <p:blipFill>
          <a:blip r:embed="rId3"/>
          <a:stretch>
            <a:fillRect/>
          </a:stretch>
        </p:blipFill>
        <p:spPr>
          <a:xfrm flipH="1">
            <a:off x="3661078" y="4808516"/>
            <a:ext cx="2639290" cy="1638796"/>
          </a:xfrm>
          <a:prstGeom prst="rect">
            <a:avLst/>
          </a:prstGeom>
        </p:spPr>
      </p:pic>
      <p:sp>
        <p:nvSpPr>
          <p:cNvPr id="5" name="Footer Placeholder 4">
            <a:extLst>
              <a:ext uri="{FF2B5EF4-FFF2-40B4-BE49-F238E27FC236}">
                <a16:creationId xmlns:a16="http://schemas.microsoft.com/office/drawing/2014/main" id="{18D07DCD-49B3-9D41-BE3A-E538EB521BF0}"/>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8" name="Slide Number Placeholder 7">
            <a:extLst>
              <a:ext uri="{FF2B5EF4-FFF2-40B4-BE49-F238E27FC236}">
                <a16:creationId xmlns:a16="http://schemas.microsoft.com/office/drawing/2014/main" id="{BF36F1E6-8DE9-F64A-B87A-DC7221759B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3636541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7B36-3DFE-A148-BAF5-A683ECEC7266}"/>
              </a:ext>
            </a:extLst>
          </p:cNvPr>
          <p:cNvSpPr>
            <a:spLocks noGrp="1"/>
          </p:cNvSpPr>
          <p:nvPr>
            <p:ph type="title"/>
          </p:nvPr>
        </p:nvSpPr>
        <p:spPr>
          <a:xfrm>
            <a:off x="779463" y="486888"/>
            <a:ext cx="7583487" cy="795647"/>
          </a:xfrm>
        </p:spPr>
        <p:txBody>
          <a:bodyPr/>
          <a:lstStyle/>
          <a:p>
            <a:r>
              <a:rPr lang="en-US" sz="3200" b="1" dirty="0">
                <a:solidFill>
                  <a:srgbClr val="FF0000"/>
                </a:solidFill>
              </a:rPr>
              <a:t>Phase 2: Distance Learning Component:</a:t>
            </a:r>
            <a:endParaRPr lang="en-US" sz="3200" dirty="0">
              <a:solidFill>
                <a:srgbClr val="FF0000"/>
              </a:solidFill>
            </a:endParaRPr>
          </a:p>
        </p:txBody>
      </p:sp>
      <p:sp>
        <p:nvSpPr>
          <p:cNvPr id="3" name="Content Placeholder 2">
            <a:extLst>
              <a:ext uri="{FF2B5EF4-FFF2-40B4-BE49-F238E27FC236}">
                <a16:creationId xmlns:a16="http://schemas.microsoft.com/office/drawing/2014/main" id="{AACE5188-E31A-B845-977F-79209151EC55}"/>
              </a:ext>
            </a:extLst>
          </p:cNvPr>
          <p:cNvSpPr>
            <a:spLocks noGrp="1"/>
          </p:cNvSpPr>
          <p:nvPr>
            <p:ph idx="1"/>
          </p:nvPr>
        </p:nvSpPr>
        <p:spPr>
          <a:xfrm>
            <a:off x="779463" y="1282535"/>
            <a:ext cx="7583487" cy="4928260"/>
          </a:xfrm>
        </p:spPr>
        <p:txBody>
          <a:bodyPr>
            <a:normAutofit/>
          </a:bodyPr>
          <a:lstStyle/>
          <a:p>
            <a:r>
              <a:rPr lang="en-US" sz="2400" dirty="0"/>
              <a:t> Takes place at the participant’s home base</a:t>
            </a:r>
          </a:p>
          <a:p>
            <a:r>
              <a:rPr lang="en-US" sz="2400" dirty="0"/>
              <a:t> Facilitated by Claremont teaching faculty  </a:t>
            </a:r>
          </a:p>
          <a:p>
            <a:r>
              <a:rPr lang="en-US" sz="2400" dirty="0"/>
              <a:t> Using UPC-Implementers Media Prevention Track </a:t>
            </a:r>
          </a:p>
          <a:p>
            <a:r>
              <a:rPr lang="en-US" sz="2400" dirty="0"/>
              <a:t> 90 hours of self-directed/guided computer-based learning</a:t>
            </a:r>
          </a:p>
          <a:p>
            <a:r>
              <a:rPr lang="en-US" sz="2400" u="sng" dirty="0"/>
              <a:t>Culminates with each trainee developing a media-based prevention campaign that is culturally appropriate for immediate implementation in his/her home country.</a:t>
            </a:r>
            <a:r>
              <a:rPr lang="en-US" sz="2400" dirty="0"/>
              <a:t> </a:t>
            </a:r>
          </a:p>
        </p:txBody>
      </p:sp>
      <p:pic>
        <p:nvPicPr>
          <p:cNvPr id="5" name="Picture 4">
            <a:extLst>
              <a:ext uri="{FF2B5EF4-FFF2-40B4-BE49-F238E27FC236}">
                <a16:creationId xmlns:a16="http://schemas.microsoft.com/office/drawing/2014/main" id="{1406ABD2-242E-2448-9AD0-2CC1B1D0ECA6}"/>
              </a:ext>
            </a:extLst>
          </p:cNvPr>
          <p:cNvPicPr>
            <a:picLocks noChangeAspect="1"/>
          </p:cNvPicPr>
          <p:nvPr/>
        </p:nvPicPr>
        <p:blipFill>
          <a:blip r:embed="rId2"/>
          <a:stretch>
            <a:fillRect/>
          </a:stretch>
        </p:blipFill>
        <p:spPr>
          <a:xfrm>
            <a:off x="7230190" y="128857"/>
            <a:ext cx="1595398" cy="2471840"/>
          </a:xfrm>
          <a:prstGeom prst="rect">
            <a:avLst/>
          </a:prstGeom>
        </p:spPr>
      </p:pic>
      <p:sp>
        <p:nvSpPr>
          <p:cNvPr id="4" name="Footer Placeholder 3">
            <a:extLst>
              <a:ext uri="{FF2B5EF4-FFF2-40B4-BE49-F238E27FC236}">
                <a16:creationId xmlns:a16="http://schemas.microsoft.com/office/drawing/2014/main" id="{54FFD36A-A709-2442-9C87-62956075CD3B}"/>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6" name="Slide Number Placeholder 5">
            <a:extLst>
              <a:ext uri="{FF2B5EF4-FFF2-40B4-BE49-F238E27FC236}">
                <a16:creationId xmlns:a16="http://schemas.microsoft.com/office/drawing/2014/main" id="{22D9EF31-78DE-874F-976C-621A5448ED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3225384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AB93-C312-2749-9884-DEAE15B0E5D3}"/>
              </a:ext>
            </a:extLst>
          </p:cNvPr>
          <p:cNvSpPr>
            <a:spLocks noGrp="1"/>
          </p:cNvSpPr>
          <p:nvPr>
            <p:ph type="title"/>
          </p:nvPr>
        </p:nvSpPr>
        <p:spPr>
          <a:xfrm>
            <a:off x="779463" y="381000"/>
            <a:ext cx="7583487" cy="604652"/>
          </a:xfrm>
        </p:spPr>
        <p:txBody>
          <a:bodyPr/>
          <a:lstStyle/>
          <a:p>
            <a:r>
              <a:rPr lang="en-US" b="1" dirty="0">
                <a:solidFill>
                  <a:srgbClr val="FF0000"/>
                </a:solidFill>
              </a:rPr>
              <a:t>Phase 3: Practicum</a:t>
            </a:r>
            <a:endParaRPr lang="en-US" dirty="0">
              <a:solidFill>
                <a:srgbClr val="FF0000"/>
              </a:solidFill>
            </a:endParaRPr>
          </a:p>
        </p:txBody>
      </p:sp>
      <p:sp>
        <p:nvSpPr>
          <p:cNvPr id="3" name="Content Placeholder 2">
            <a:extLst>
              <a:ext uri="{FF2B5EF4-FFF2-40B4-BE49-F238E27FC236}">
                <a16:creationId xmlns:a16="http://schemas.microsoft.com/office/drawing/2014/main" id="{586215E2-5F89-D340-82B4-BA8C5082F39B}"/>
              </a:ext>
            </a:extLst>
          </p:cNvPr>
          <p:cNvSpPr>
            <a:spLocks noGrp="1"/>
          </p:cNvSpPr>
          <p:nvPr>
            <p:ph idx="1"/>
          </p:nvPr>
        </p:nvSpPr>
        <p:spPr>
          <a:xfrm>
            <a:off x="636959" y="985652"/>
            <a:ext cx="8176841" cy="5491348"/>
          </a:xfrm>
        </p:spPr>
        <p:txBody>
          <a:bodyPr>
            <a:normAutofit fontScale="85000" lnSpcReduction="20000"/>
          </a:bodyPr>
          <a:lstStyle/>
          <a:p>
            <a:r>
              <a:rPr lang="en-US" sz="2800" dirty="0"/>
              <a:t>Week-long Practicum Capstone guided by faculty of CGU’s Health Psychology and Prevention Science Institute on Claremont’s campus</a:t>
            </a:r>
          </a:p>
          <a:p>
            <a:r>
              <a:rPr lang="en-US" sz="2800" dirty="0"/>
              <a:t> All competency areas in Media-Based Prevention Science are addressed</a:t>
            </a:r>
          </a:p>
          <a:p>
            <a:r>
              <a:rPr lang="en-US" sz="2800" dirty="0"/>
              <a:t>Final review of content and completion of final certification examination</a:t>
            </a:r>
          </a:p>
          <a:p>
            <a:r>
              <a:rPr lang="en-US" sz="2800" dirty="0"/>
              <a:t>The GOAL: Ensure that participants return to their homes with the knowledge necessary to create fully realized evidence-based prevention programs geared to the specific issues of concern in their countries </a:t>
            </a:r>
          </a:p>
          <a:p>
            <a:r>
              <a:rPr lang="en-US" sz="2800" dirty="0"/>
              <a:t>Ensure that participants can make an immediate and successful contribution to prevention needs in their respective countries</a:t>
            </a:r>
          </a:p>
          <a:p>
            <a:endParaRPr lang="en-US" dirty="0"/>
          </a:p>
        </p:txBody>
      </p:sp>
      <p:sp>
        <p:nvSpPr>
          <p:cNvPr id="4" name="Footer Placeholder 3">
            <a:extLst>
              <a:ext uri="{FF2B5EF4-FFF2-40B4-BE49-F238E27FC236}">
                <a16:creationId xmlns:a16="http://schemas.microsoft.com/office/drawing/2014/main" id="{CCE62816-066C-4944-840B-84012E18DAF5}"/>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5" name="Slide Number Placeholder 4">
            <a:extLst>
              <a:ext uri="{FF2B5EF4-FFF2-40B4-BE49-F238E27FC236}">
                <a16:creationId xmlns:a16="http://schemas.microsoft.com/office/drawing/2014/main" id="{68B23B2E-02BE-2145-8698-D261D67F1C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560314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9FADF-0519-8C47-A244-D590378F9BD3}"/>
              </a:ext>
            </a:extLst>
          </p:cNvPr>
          <p:cNvSpPr>
            <a:spLocks noGrp="1"/>
          </p:cNvSpPr>
          <p:nvPr>
            <p:ph type="title"/>
          </p:nvPr>
        </p:nvSpPr>
        <p:spPr>
          <a:xfrm>
            <a:off x="779463" y="296884"/>
            <a:ext cx="7583487" cy="719116"/>
          </a:xfrm>
        </p:spPr>
        <p:txBody>
          <a:bodyPr/>
          <a:lstStyle/>
          <a:p>
            <a:r>
              <a:rPr lang="en-US" dirty="0">
                <a:solidFill>
                  <a:srgbClr val="FF0000"/>
                </a:solidFill>
              </a:rPr>
              <a:t>Steps to Program Implementation</a:t>
            </a:r>
          </a:p>
        </p:txBody>
      </p:sp>
      <p:sp>
        <p:nvSpPr>
          <p:cNvPr id="3" name="Content Placeholder 2">
            <a:extLst>
              <a:ext uri="{FF2B5EF4-FFF2-40B4-BE49-F238E27FC236}">
                <a16:creationId xmlns:a16="http://schemas.microsoft.com/office/drawing/2014/main" id="{88B25C94-1F04-2A4D-B8E9-6969A6E3DAEA}"/>
              </a:ext>
            </a:extLst>
          </p:cNvPr>
          <p:cNvSpPr>
            <a:spLocks noGrp="1"/>
          </p:cNvSpPr>
          <p:nvPr>
            <p:ph idx="1"/>
          </p:nvPr>
        </p:nvSpPr>
        <p:spPr>
          <a:xfrm>
            <a:off x="292101" y="890649"/>
            <a:ext cx="8070850" cy="5253959"/>
          </a:xfrm>
        </p:spPr>
        <p:txBody>
          <a:bodyPr>
            <a:normAutofit lnSpcReduction="10000"/>
          </a:bodyPr>
          <a:lstStyle/>
          <a:p>
            <a:endParaRPr lang="en-US" sz="2400" dirty="0"/>
          </a:p>
          <a:p>
            <a:r>
              <a:rPr lang="en-US" sz="2400" dirty="0"/>
              <a:t>Proposal</a:t>
            </a:r>
          </a:p>
          <a:p>
            <a:r>
              <a:rPr lang="en-US" sz="2400" dirty="0"/>
              <a:t>Department/Dean buy-in</a:t>
            </a:r>
          </a:p>
          <a:p>
            <a:r>
              <a:rPr lang="en-US" sz="2400" dirty="0"/>
              <a:t>Curriculum Committee</a:t>
            </a:r>
          </a:p>
          <a:p>
            <a:r>
              <a:rPr lang="en-US" sz="2400" dirty="0"/>
              <a:t>Provost</a:t>
            </a:r>
          </a:p>
          <a:p>
            <a:r>
              <a:rPr lang="en-US" sz="2400" dirty="0"/>
              <a:t>Accreditation (WASC)</a:t>
            </a:r>
          </a:p>
          <a:p>
            <a:r>
              <a:rPr lang="en-US" sz="2400" dirty="0"/>
              <a:t>Marketing and Recruitment</a:t>
            </a:r>
          </a:p>
          <a:p>
            <a:r>
              <a:rPr lang="en-US" sz="2400" dirty="0"/>
              <a:t>Admissions/Registrar</a:t>
            </a:r>
          </a:p>
          <a:p>
            <a:r>
              <a:rPr lang="en-US" sz="2400" dirty="0"/>
              <a:t>Housing, Food Service, Transportation, Entertainment</a:t>
            </a:r>
          </a:p>
          <a:p>
            <a:endParaRPr lang="en-US" dirty="0"/>
          </a:p>
        </p:txBody>
      </p:sp>
      <p:sp>
        <p:nvSpPr>
          <p:cNvPr id="4" name="Footer Placeholder 3">
            <a:extLst>
              <a:ext uri="{FF2B5EF4-FFF2-40B4-BE49-F238E27FC236}">
                <a16:creationId xmlns:a16="http://schemas.microsoft.com/office/drawing/2014/main" id="{DC115D09-2FBB-4446-B2BD-795B1F4088E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5" name="Slide Number Placeholder 4">
            <a:extLst>
              <a:ext uri="{FF2B5EF4-FFF2-40B4-BE49-F238E27FC236}">
                <a16:creationId xmlns:a16="http://schemas.microsoft.com/office/drawing/2014/main" id="{B0417619-4AA5-B448-A50A-ECE5289F73D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591488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2F900-5E95-B941-9041-B3BD292DD2C1}"/>
              </a:ext>
            </a:extLst>
          </p:cNvPr>
          <p:cNvSpPr>
            <a:spLocks noGrp="1"/>
          </p:cNvSpPr>
          <p:nvPr>
            <p:ph type="title"/>
          </p:nvPr>
        </p:nvSpPr>
        <p:spPr>
          <a:xfrm>
            <a:off x="779463" y="381000"/>
            <a:ext cx="7583487" cy="557151"/>
          </a:xfrm>
        </p:spPr>
        <p:txBody>
          <a:bodyPr/>
          <a:lstStyle/>
          <a:p>
            <a:r>
              <a:rPr lang="en-US" dirty="0">
                <a:solidFill>
                  <a:srgbClr val="FF0000"/>
                </a:solidFill>
              </a:rPr>
              <a:t>Participant Comments/Evaluation</a:t>
            </a:r>
          </a:p>
        </p:txBody>
      </p:sp>
      <p:sp>
        <p:nvSpPr>
          <p:cNvPr id="3" name="Content Placeholder 2">
            <a:extLst>
              <a:ext uri="{FF2B5EF4-FFF2-40B4-BE49-F238E27FC236}">
                <a16:creationId xmlns:a16="http://schemas.microsoft.com/office/drawing/2014/main" id="{C7529DF9-0F38-1343-8857-55485CAC0EF5}"/>
              </a:ext>
            </a:extLst>
          </p:cNvPr>
          <p:cNvSpPr>
            <a:spLocks noGrp="1"/>
          </p:cNvSpPr>
          <p:nvPr>
            <p:ph idx="1"/>
          </p:nvPr>
        </p:nvSpPr>
        <p:spPr>
          <a:xfrm>
            <a:off x="344385" y="938151"/>
            <a:ext cx="8467106" cy="5688280"/>
          </a:xfrm>
        </p:spPr>
        <p:txBody>
          <a:bodyPr>
            <a:normAutofit lnSpcReduction="10000"/>
          </a:bodyPr>
          <a:lstStyle/>
          <a:p>
            <a:r>
              <a:rPr lang="en-US" dirty="0"/>
              <a:t>The Media Based Substance Use Prevention Training made a huge impact to me as an employee and an individual. The knowledge I acquired helped me determine the common mistakes of substance use prevention and apply it to my work and at the same time share to my co-employees.</a:t>
            </a:r>
          </a:p>
          <a:p>
            <a:r>
              <a:rPr lang="en-US" dirty="0"/>
              <a:t>Before I attended the training, the educational materials I was using were mainly based on scare tactics (instilling fear in my audience) and information which in most cases wasn’t evidence based.</a:t>
            </a:r>
          </a:p>
          <a:p>
            <a:r>
              <a:rPr lang="en-US" dirty="0"/>
              <a:t>I have now come to realize people resist campaigns when they feel their freedom is being threatened and also messages based on scare tactics do not usually work.</a:t>
            </a:r>
          </a:p>
          <a:p>
            <a:r>
              <a:rPr lang="en-US" dirty="0"/>
              <a:t>The material was new to me and I will apply it to my work and I appreciate the teachings and my expectations were fulfilled and the course went above them.</a:t>
            </a:r>
            <a:br>
              <a:rPr lang="en-US" dirty="0"/>
            </a:br>
            <a:endParaRPr lang="en-US" dirty="0"/>
          </a:p>
          <a:p>
            <a:endParaRPr lang="en-US" dirty="0"/>
          </a:p>
        </p:txBody>
      </p:sp>
      <p:sp>
        <p:nvSpPr>
          <p:cNvPr id="4" name="Footer Placeholder 3">
            <a:extLst>
              <a:ext uri="{FF2B5EF4-FFF2-40B4-BE49-F238E27FC236}">
                <a16:creationId xmlns:a16="http://schemas.microsoft.com/office/drawing/2014/main" id="{0622B41F-9F9A-7543-93F8-C47B362661A4}"/>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5" name="Slide Number Placeholder 4">
            <a:extLst>
              <a:ext uri="{FF2B5EF4-FFF2-40B4-BE49-F238E27FC236}">
                <a16:creationId xmlns:a16="http://schemas.microsoft.com/office/drawing/2014/main" id="{5863E3A3-CB78-BE4A-A5C4-CF24F22753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1362946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9D1F-BEB7-C045-AB45-5CB42684A6C6}"/>
              </a:ext>
            </a:extLst>
          </p:cNvPr>
          <p:cNvSpPr>
            <a:spLocks noGrp="1"/>
          </p:cNvSpPr>
          <p:nvPr>
            <p:ph type="title"/>
          </p:nvPr>
        </p:nvSpPr>
        <p:spPr>
          <a:xfrm>
            <a:off x="780256" y="-438397"/>
            <a:ext cx="7583487" cy="1044388"/>
          </a:xfrm>
        </p:spPr>
        <p:txBody>
          <a:bodyPr/>
          <a:lstStyle/>
          <a:p>
            <a:endParaRPr lang="en-US"/>
          </a:p>
        </p:txBody>
      </p:sp>
      <p:graphicFrame>
        <p:nvGraphicFramePr>
          <p:cNvPr id="4" name="Content Placeholder 3">
            <a:extLst>
              <a:ext uri="{FF2B5EF4-FFF2-40B4-BE49-F238E27FC236}">
                <a16:creationId xmlns:a16="http://schemas.microsoft.com/office/drawing/2014/main" id="{00275899-7833-7942-9D45-843C8B6548DF}"/>
              </a:ext>
            </a:extLst>
          </p:cNvPr>
          <p:cNvGraphicFramePr>
            <a:graphicFrameLocks noGrp="1"/>
          </p:cNvGraphicFramePr>
          <p:nvPr>
            <p:ph idx="1"/>
          </p:nvPr>
        </p:nvGraphicFramePr>
        <p:xfrm>
          <a:off x="154379" y="142504"/>
          <a:ext cx="8811491" cy="6574905"/>
        </p:xfrm>
        <a:graphic>
          <a:graphicData uri="http://schemas.openxmlformats.org/drawingml/2006/table">
            <a:tbl>
              <a:tblPr firstRow="1" firstCol="1" bandRow="1">
                <a:tableStyleId>{5C22544A-7EE6-4342-B048-85BDC9FD1C3A}</a:tableStyleId>
              </a:tblPr>
              <a:tblGrid>
                <a:gridCol w="1734555">
                  <a:extLst>
                    <a:ext uri="{9D8B030D-6E8A-4147-A177-3AD203B41FA5}">
                      <a16:colId xmlns:a16="http://schemas.microsoft.com/office/drawing/2014/main" val="876632491"/>
                    </a:ext>
                  </a:extLst>
                </a:gridCol>
                <a:gridCol w="1141672">
                  <a:extLst>
                    <a:ext uri="{9D8B030D-6E8A-4147-A177-3AD203B41FA5}">
                      <a16:colId xmlns:a16="http://schemas.microsoft.com/office/drawing/2014/main" val="924394945"/>
                    </a:ext>
                  </a:extLst>
                </a:gridCol>
                <a:gridCol w="2763881">
                  <a:extLst>
                    <a:ext uri="{9D8B030D-6E8A-4147-A177-3AD203B41FA5}">
                      <a16:colId xmlns:a16="http://schemas.microsoft.com/office/drawing/2014/main" val="1178390357"/>
                    </a:ext>
                  </a:extLst>
                </a:gridCol>
                <a:gridCol w="3171383">
                  <a:extLst>
                    <a:ext uri="{9D8B030D-6E8A-4147-A177-3AD203B41FA5}">
                      <a16:colId xmlns:a16="http://schemas.microsoft.com/office/drawing/2014/main" val="3962519246"/>
                    </a:ext>
                  </a:extLst>
                </a:gridCol>
              </a:tblGrid>
              <a:tr h="127881">
                <a:tc gridSpan="4">
                  <a:txBody>
                    <a:bodyPr/>
                    <a:lstStyle/>
                    <a:p>
                      <a:pPr marL="0" marR="0" algn="l">
                        <a:spcBef>
                          <a:spcPts val="0"/>
                        </a:spcBef>
                        <a:spcAft>
                          <a:spcPts val="0"/>
                        </a:spcAft>
                      </a:pPr>
                      <a:r>
                        <a:rPr lang="en-US" sz="700" dirty="0">
                          <a:effectLst/>
                        </a:rPr>
                        <a:t>Table 1.</a:t>
                      </a:r>
                    </a:p>
                  </a:txBody>
                  <a:tcPr marL="38808" marR="38808"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1720436"/>
                  </a:ext>
                </a:extLst>
              </a:tr>
              <a:tr h="304102">
                <a:tc>
                  <a:txBody>
                    <a:bodyPr/>
                    <a:lstStyle/>
                    <a:p>
                      <a:pPr marL="0" marR="0" algn="l">
                        <a:spcBef>
                          <a:spcPts val="0"/>
                        </a:spcBef>
                        <a:spcAft>
                          <a:spcPts val="0"/>
                        </a:spcAft>
                      </a:pPr>
                      <a:r>
                        <a:rPr lang="en-US" sz="1800" dirty="0">
                          <a:effectLst/>
                        </a:rPr>
                        <a:t>Name(s)</a:t>
                      </a:r>
                      <a:endParaRPr lang="en-US" sz="1800" dirty="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800">
                          <a:effectLst/>
                        </a:rPr>
                        <a:t>Country</a:t>
                      </a:r>
                      <a:endParaRPr lang="en-US" sz="18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800">
                          <a:effectLst/>
                        </a:rPr>
                        <a:t>Campaign Focus</a:t>
                      </a:r>
                      <a:endParaRPr lang="en-US" sz="18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800">
                          <a:effectLst/>
                        </a:rPr>
                        <a:t>Theories/Concepts Applied</a:t>
                      </a:r>
                      <a:endParaRPr lang="en-US" sz="1800">
                        <a:effectLst/>
                        <a:latin typeface="Times New Roman" panose="02020603050405020304" pitchFamily="18" charset="0"/>
                        <a:ea typeface="Cambria" panose="02040503050406030204" pitchFamily="18" charset="0"/>
                      </a:endParaRPr>
                    </a:p>
                  </a:txBody>
                  <a:tcPr marL="38808" marR="38808" marT="0" marB="0"/>
                </a:tc>
                <a:extLst>
                  <a:ext uri="{0D108BD9-81ED-4DB2-BD59-A6C34878D82A}">
                    <a16:rowId xmlns:a16="http://schemas.microsoft.com/office/drawing/2014/main" val="2109094692"/>
                  </a:ext>
                </a:extLst>
              </a:tr>
              <a:tr h="912305">
                <a:tc>
                  <a:txBody>
                    <a:bodyPr/>
                    <a:lstStyle/>
                    <a:p>
                      <a:pPr marL="0" marR="0" algn="l">
                        <a:spcBef>
                          <a:spcPts val="0"/>
                        </a:spcBef>
                        <a:spcAft>
                          <a:spcPts val="0"/>
                        </a:spcAft>
                      </a:pPr>
                      <a:r>
                        <a:rPr lang="en-US" sz="1800">
                          <a:effectLst/>
                        </a:rPr>
                        <a:t>Hang Pham, Nguyen Chung, Nam Hoang </a:t>
                      </a:r>
                      <a:endParaRPr lang="en-US" sz="18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800">
                          <a:effectLst/>
                        </a:rPr>
                        <a:t>Vietnam</a:t>
                      </a:r>
                      <a:endParaRPr lang="en-US" sz="18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800">
                          <a:effectLst/>
                        </a:rPr>
                        <a:t>Methamphetamine use in adolescents</a:t>
                      </a:r>
                      <a:endParaRPr lang="en-US" sz="18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800">
                          <a:effectLst/>
                        </a:rPr>
                        <a:t>Theory of Planned Behavior and Reactance Theory</a:t>
                      </a:r>
                      <a:endParaRPr lang="en-US" sz="1800">
                        <a:effectLst/>
                        <a:latin typeface="Times New Roman" panose="02020603050405020304" pitchFamily="18" charset="0"/>
                        <a:ea typeface="Cambria" panose="02040503050406030204" pitchFamily="18" charset="0"/>
                      </a:endParaRPr>
                    </a:p>
                  </a:txBody>
                  <a:tcPr marL="38808" marR="38808" marT="0" marB="0"/>
                </a:tc>
                <a:extLst>
                  <a:ext uri="{0D108BD9-81ED-4DB2-BD59-A6C34878D82A}">
                    <a16:rowId xmlns:a16="http://schemas.microsoft.com/office/drawing/2014/main" val="3240110698"/>
                  </a:ext>
                </a:extLst>
              </a:tr>
              <a:tr h="852735">
                <a:tc>
                  <a:txBody>
                    <a:bodyPr/>
                    <a:lstStyle/>
                    <a:p>
                      <a:pPr marL="0" marR="0" algn="l">
                        <a:spcBef>
                          <a:spcPts val="0"/>
                        </a:spcBef>
                        <a:spcAft>
                          <a:spcPts val="0"/>
                        </a:spcAft>
                      </a:pPr>
                      <a:r>
                        <a:rPr lang="en-US" sz="1500">
                          <a:effectLst/>
                        </a:rPr>
                        <a:t>Liane Kalacas, Jose Patrick Madayag</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dirty="0">
                          <a:effectLst/>
                        </a:rPr>
                        <a:t>Philippines</a:t>
                      </a:r>
                      <a:endParaRPr lang="en-US" sz="1500" dirty="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a:effectLst/>
                        </a:rPr>
                        <a:t>Drug education for security guards</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dirty="0">
                          <a:effectLst/>
                        </a:rPr>
                        <a:t>Theory of Planned Behavior and the EQUIP model of message development</a:t>
                      </a:r>
                      <a:endParaRPr lang="en-US" sz="1500" dirty="0">
                        <a:effectLst/>
                        <a:latin typeface="Times New Roman" panose="02020603050405020304" pitchFamily="18" charset="0"/>
                        <a:ea typeface="Cambria" panose="02040503050406030204" pitchFamily="18" charset="0"/>
                      </a:endParaRPr>
                    </a:p>
                  </a:txBody>
                  <a:tcPr marL="38808" marR="38808" marT="0" marB="0"/>
                </a:tc>
                <a:extLst>
                  <a:ext uri="{0D108BD9-81ED-4DB2-BD59-A6C34878D82A}">
                    <a16:rowId xmlns:a16="http://schemas.microsoft.com/office/drawing/2014/main" val="1280382503"/>
                  </a:ext>
                </a:extLst>
              </a:tr>
              <a:tr h="870898">
                <a:tc>
                  <a:txBody>
                    <a:bodyPr/>
                    <a:lstStyle/>
                    <a:p>
                      <a:pPr marL="0" marR="0" algn="l">
                        <a:spcBef>
                          <a:spcPts val="0"/>
                        </a:spcBef>
                        <a:spcAft>
                          <a:spcPts val="0"/>
                        </a:spcAft>
                      </a:pPr>
                      <a:r>
                        <a:rPr lang="en-US" sz="1500">
                          <a:effectLst/>
                        </a:rPr>
                        <a:t>David Hutapea, Affan Budi</a:t>
                      </a:r>
                      <a:endParaRPr lang="en-US" sz="1500">
                        <a:effectLst/>
                        <a:latin typeface="Times New Roman" panose="02020603050405020304" pitchFamily="18" charset="0"/>
                        <a:ea typeface="MS Mincho" panose="02020609040205080304" pitchFamily="49" charset="-128"/>
                      </a:endParaRPr>
                    </a:p>
                  </a:txBody>
                  <a:tcPr marL="38808" marR="38808" marT="0" marB="0"/>
                </a:tc>
                <a:tc>
                  <a:txBody>
                    <a:bodyPr/>
                    <a:lstStyle/>
                    <a:p>
                      <a:pPr marL="0" marR="0" lvl="0" indent="0" algn="l">
                        <a:spcBef>
                          <a:spcPts val="0"/>
                        </a:spcBef>
                        <a:spcAft>
                          <a:spcPts val="0"/>
                        </a:spcAft>
                        <a:buFontTx/>
                        <a:buNone/>
                        <a:tabLst>
                          <a:tab pos="139700" algn="l"/>
                          <a:tab pos="457200" algn="l"/>
                        </a:tabLst>
                      </a:pPr>
                      <a:r>
                        <a:rPr lang="en-US" sz="1500" dirty="0">
                          <a:effectLst/>
                          <a:latin typeface="+mj-lt"/>
                          <a:ea typeface="Cambria" panose="02040503050406030204" pitchFamily="18" charset="0"/>
                        </a:rPr>
                        <a:t>Indonesia</a:t>
                      </a:r>
                    </a:p>
                    <a:p>
                      <a:pPr marL="342900" marR="0" lvl="0" indent="-342900" algn="l">
                        <a:spcBef>
                          <a:spcPts val="0"/>
                        </a:spcBef>
                        <a:spcAft>
                          <a:spcPts val="0"/>
                        </a:spcAft>
                        <a:buFont typeface="Arial" panose="020B0604020202020204" pitchFamily="34" charset="0"/>
                        <a:buChar char=""/>
                        <a:tabLst>
                          <a:tab pos="139700" algn="l"/>
                          <a:tab pos="457200" algn="l"/>
                        </a:tabLst>
                      </a:pPr>
                      <a:endParaRPr lang="en-US" sz="1500" dirty="0">
                        <a:effectLst/>
                        <a:latin typeface="Times New Roman" panose="02020603050405020304" pitchFamily="18" charset="0"/>
                        <a:ea typeface="Cambria" panose="02040503050406030204" pitchFamily="18" charset="0"/>
                      </a:endParaRPr>
                    </a:p>
                  </a:txBody>
                  <a:tcPr marL="38808" marR="38808" marT="0" marB="0"/>
                </a:tc>
                <a:tc>
                  <a:txBody>
                    <a:bodyPr/>
                    <a:lstStyle/>
                    <a:p>
                      <a:pPr marL="0" marR="0" lvl="0" indent="0" algn="l">
                        <a:spcBef>
                          <a:spcPts val="0"/>
                        </a:spcBef>
                        <a:spcAft>
                          <a:spcPts val="0"/>
                        </a:spcAft>
                        <a:buFontTx/>
                        <a:buNone/>
                        <a:tabLst>
                          <a:tab pos="139700" algn="l"/>
                          <a:tab pos="457200" algn="l"/>
                        </a:tabLst>
                      </a:pPr>
                      <a:r>
                        <a:rPr lang="en-US" sz="1500" dirty="0">
                          <a:effectLst/>
                        </a:rPr>
                        <a:t>Mother-targeted substance use prevention campaign for adolescents</a:t>
                      </a:r>
                      <a:endParaRPr lang="en-US" sz="1500" dirty="0">
                        <a:effectLst/>
                        <a:latin typeface="Times New Roman" panose="02020603050405020304" pitchFamily="18" charset="0"/>
                        <a:ea typeface="Cambria" panose="02040503050406030204" pitchFamily="18" charset="0"/>
                      </a:endParaRPr>
                    </a:p>
                  </a:txBody>
                  <a:tcPr marL="38808" marR="38808" marT="0" marB="0"/>
                </a:tc>
                <a:tc>
                  <a:txBody>
                    <a:bodyPr/>
                    <a:lstStyle/>
                    <a:p>
                      <a:pPr marL="0" marR="0" lvl="0" indent="0" algn="l">
                        <a:spcBef>
                          <a:spcPts val="0"/>
                        </a:spcBef>
                        <a:spcAft>
                          <a:spcPts val="0"/>
                        </a:spcAft>
                        <a:buFontTx/>
                        <a:buNone/>
                        <a:tabLst>
                          <a:tab pos="139700" algn="l"/>
                          <a:tab pos="457200" algn="l"/>
                        </a:tabLst>
                      </a:pPr>
                      <a:r>
                        <a:rPr lang="en-US" sz="1500" dirty="0">
                          <a:effectLst/>
                        </a:rPr>
                        <a:t>Misdirected messaging, Theory of Planned Behavior (Perceived Behavioral Control)</a:t>
                      </a:r>
                      <a:endParaRPr lang="en-US" sz="1500" dirty="0">
                        <a:effectLst/>
                        <a:latin typeface="Times New Roman" panose="02020603050405020304" pitchFamily="18" charset="0"/>
                        <a:ea typeface="Cambria" panose="02040503050406030204" pitchFamily="18" charset="0"/>
                      </a:endParaRPr>
                    </a:p>
                  </a:txBody>
                  <a:tcPr marL="38808" marR="38808" marT="0" marB="0"/>
                </a:tc>
                <a:extLst>
                  <a:ext uri="{0D108BD9-81ED-4DB2-BD59-A6C34878D82A}">
                    <a16:rowId xmlns:a16="http://schemas.microsoft.com/office/drawing/2014/main" val="2639264393"/>
                  </a:ext>
                </a:extLst>
              </a:tr>
              <a:tr h="907814">
                <a:tc>
                  <a:txBody>
                    <a:bodyPr/>
                    <a:lstStyle/>
                    <a:p>
                      <a:pPr marL="0" marR="0" algn="l">
                        <a:spcBef>
                          <a:spcPts val="0"/>
                        </a:spcBef>
                        <a:spcAft>
                          <a:spcPts val="0"/>
                        </a:spcAft>
                      </a:pPr>
                      <a:r>
                        <a:rPr lang="en-US" sz="1500">
                          <a:effectLst/>
                        </a:rPr>
                        <a:t>Rees Oduro, Gifty Annan, Shirley Annan</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a:effectLst/>
                        </a:rPr>
                        <a:t>Ghana</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a:effectLst/>
                        </a:rPr>
                        <a:t>Parent-targeted marijuana prevention campaign for adolescents</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a:effectLst/>
                        </a:rPr>
                        <a:t>Misdirected messaging, Theory of Planned Behavior, Two-Step Flow Model</a:t>
                      </a:r>
                      <a:endParaRPr lang="en-US" sz="1500">
                        <a:effectLst/>
                        <a:latin typeface="Times New Roman" panose="02020603050405020304" pitchFamily="18" charset="0"/>
                        <a:ea typeface="Cambria" panose="02040503050406030204" pitchFamily="18" charset="0"/>
                      </a:endParaRPr>
                    </a:p>
                  </a:txBody>
                  <a:tcPr marL="38808" marR="38808" marT="0" marB="0"/>
                </a:tc>
                <a:extLst>
                  <a:ext uri="{0D108BD9-81ED-4DB2-BD59-A6C34878D82A}">
                    <a16:rowId xmlns:a16="http://schemas.microsoft.com/office/drawing/2014/main" val="50397011"/>
                  </a:ext>
                </a:extLst>
              </a:tr>
              <a:tr h="721278">
                <a:tc>
                  <a:txBody>
                    <a:bodyPr/>
                    <a:lstStyle/>
                    <a:p>
                      <a:pPr marL="0" marR="0" algn="l">
                        <a:spcBef>
                          <a:spcPts val="0"/>
                        </a:spcBef>
                        <a:spcAft>
                          <a:spcPts val="0"/>
                        </a:spcAft>
                      </a:pPr>
                      <a:r>
                        <a:rPr lang="en-US" sz="1500">
                          <a:effectLst/>
                        </a:rPr>
                        <a:t>Phenyo Sebonego </a:t>
                      </a:r>
                      <a:endParaRPr lang="en-US" sz="1500">
                        <a:effectLst/>
                        <a:latin typeface="Times New Roman" panose="02020603050405020304" pitchFamily="18" charset="0"/>
                        <a:ea typeface="Times New Roman" panose="02020603050405020304" pitchFamily="18" charset="0"/>
                      </a:endParaRPr>
                    </a:p>
                  </a:txBody>
                  <a:tcPr marL="38808" marR="38808" marT="0" marB="0"/>
                </a:tc>
                <a:tc>
                  <a:txBody>
                    <a:bodyPr/>
                    <a:lstStyle/>
                    <a:p>
                      <a:pPr marL="0" marR="0" algn="l">
                        <a:spcBef>
                          <a:spcPts val="0"/>
                        </a:spcBef>
                        <a:spcAft>
                          <a:spcPts val="0"/>
                        </a:spcAft>
                      </a:pPr>
                      <a:r>
                        <a:rPr lang="en-US" sz="1500">
                          <a:effectLst/>
                        </a:rPr>
                        <a:t>Botswana</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a:effectLst/>
                        </a:rPr>
                        <a:t>Driving under the influence prevention in youth (18 – 35 years old)</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a:effectLst/>
                        </a:rPr>
                        <a:t>Theory of Planned Behavior, Two-Step Flow Model</a:t>
                      </a:r>
                      <a:endParaRPr lang="en-US" sz="1500">
                        <a:effectLst/>
                        <a:latin typeface="Times New Roman" panose="02020603050405020304" pitchFamily="18" charset="0"/>
                        <a:ea typeface="Cambria" panose="02040503050406030204" pitchFamily="18" charset="0"/>
                      </a:endParaRPr>
                    </a:p>
                  </a:txBody>
                  <a:tcPr marL="38808" marR="38808" marT="0" marB="0"/>
                </a:tc>
                <a:extLst>
                  <a:ext uri="{0D108BD9-81ED-4DB2-BD59-A6C34878D82A}">
                    <a16:rowId xmlns:a16="http://schemas.microsoft.com/office/drawing/2014/main" val="3538380129"/>
                  </a:ext>
                </a:extLst>
              </a:tr>
              <a:tr h="870507">
                <a:tc>
                  <a:txBody>
                    <a:bodyPr/>
                    <a:lstStyle/>
                    <a:p>
                      <a:pPr marL="0" marR="0" algn="l">
                        <a:spcBef>
                          <a:spcPts val="0"/>
                        </a:spcBef>
                        <a:spcAft>
                          <a:spcPts val="0"/>
                        </a:spcAft>
                      </a:pPr>
                      <a:r>
                        <a:rPr lang="en-US" sz="1500">
                          <a:effectLst/>
                        </a:rPr>
                        <a:t>Ofentse Rampete</a:t>
                      </a:r>
                      <a:endParaRPr lang="en-US" sz="1500">
                        <a:effectLst/>
                        <a:latin typeface="Cambria" panose="02040503050406030204" pitchFamily="18" charset="0"/>
                        <a:ea typeface="MS Mincho" panose="02020609040205080304" pitchFamily="49" charset="-128"/>
                      </a:endParaRPr>
                    </a:p>
                  </a:txBody>
                  <a:tcPr marL="38808" marR="38808" marT="0" marB="0"/>
                </a:tc>
                <a:tc>
                  <a:txBody>
                    <a:bodyPr/>
                    <a:lstStyle/>
                    <a:p>
                      <a:pPr marL="0" marR="0" algn="l">
                        <a:spcBef>
                          <a:spcPts val="0"/>
                        </a:spcBef>
                        <a:spcAft>
                          <a:spcPts val="0"/>
                        </a:spcAft>
                      </a:pPr>
                      <a:r>
                        <a:rPr lang="en-US" sz="1500">
                          <a:effectLst/>
                        </a:rPr>
                        <a:t>Botswana</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a:effectLst/>
                        </a:rPr>
                        <a:t>Parent-targeted tobacco prevention campaign for children under the age of 13</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a:effectLst/>
                        </a:rPr>
                        <a:t>Theory of Planned Behavior </a:t>
                      </a:r>
                      <a:endParaRPr lang="en-US" sz="1500">
                        <a:effectLst/>
                        <a:latin typeface="Times New Roman" panose="02020603050405020304" pitchFamily="18" charset="0"/>
                        <a:ea typeface="Cambria" panose="02040503050406030204" pitchFamily="18" charset="0"/>
                      </a:endParaRPr>
                    </a:p>
                  </a:txBody>
                  <a:tcPr marL="38808" marR="38808" marT="0" marB="0"/>
                </a:tc>
                <a:extLst>
                  <a:ext uri="{0D108BD9-81ED-4DB2-BD59-A6C34878D82A}">
                    <a16:rowId xmlns:a16="http://schemas.microsoft.com/office/drawing/2014/main" val="2031964326"/>
                  </a:ext>
                </a:extLst>
              </a:tr>
              <a:tr h="1007385">
                <a:tc>
                  <a:txBody>
                    <a:bodyPr/>
                    <a:lstStyle/>
                    <a:p>
                      <a:pPr marL="0" marR="0" algn="l">
                        <a:spcBef>
                          <a:spcPts val="0"/>
                        </a:spcBef>
                        <a:spcAft>
                          <a:spcPts val="0"/>
                        </a:spcAft>
                      </a:pPr>
                      <a:r>
                        <a:rPr lang="en-US" sz="1500">
                          <a:effectLst/>
                        </a:rPr>
                        <a:t>Portia Diteko</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a:effectLst/>
                        </a:rPr>
                        <a:t>Botswana</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a:effectLst/>
                        </a:rPr>
                        <a:t>Excessive alcohol use prevention in youth ages 15 to 35</a:t>
                      </a:r>
                      <a:endParaRPr lang="en-US" sz="1500">
                        <a:effectLst/>
                        <a:latin typeface="Times New Roman" panose="02020603050405020304" pitchFamily="18" charset="0"/>
                        <a:ea typeface="Cambria" panose="02040503050406030204" pitchFamily="18" charset="0"/>
                      </a:endParaRPr>
                    </a:p>
                  </a:txBody>
                  <a:tcPr marL="38808" marR="38808" marT="0" marB="0"/>
                </a:tc>
                <a:tc>
                  <a:txBody>
                    <a:bodyPr/>
                    <a:lstStyle/>
                    <a:p>
                      <a:pPr marL="0" marR="0" algn="l">
                        <a:spcBef>
                          <a:spcPts val="0"/>
                        </a:spcBef>
                        <a:spcAft>
                          <a:spcPts val="0"/>
                        </a:spcAft>
                      </a:pPr>
                      <a:r>
                        <a:rPr lang="en-US" sz="1500" dirty="0">
                          <a:effectLst/>
                        </a:rPr>
                        <a:t>Theory of Planned Behavior, Attitude Ambivalence, EQUIP model</a:t>
                      </a:r>
                      <a:endParaRPr lang="en-US" sz="1500" dirty="0">
                        <a:effectLst/>
                        <a:latin typeface="Times New Roman" panose="02020603050405020304" pitchFamily="18" charset="0"/>
                        <a:ea typeface="Cambria" panose="02040503050406030204" pitchFamily="18" charset="0"/>
                      </a:endParaRPr>
                    </a:p>
                  </a:txBody>
                  <a:tcPr marL="38808" marR="38808" marT="0" marB="0"/>
                </a:tc>
                <a:extLst>
                  <a:ext uri="{0D108BD9-81ED-4DB2-BD59-A6C34878D82A}">
                    <a16:rowId xmlns:a16="http://schemas.microsoft.com/office/drawing/2014/main" val="1885719688"/>
                  </a:ext>
                </a:extLst>
              </a:tr>
            </a:tbl>
          </a:graphicData>
        </a:graphic>
      </p:graphicFrame>
      <p:sp>
        <p:nvSpPr>
          <p:cNvPr id="3" name="Footer Placeholder 2">
            <a:extLst>
              <a:ext uri="{FF2B5EF4-FFF2-40B4-BE49-F238E27FC236}">
                <a16:creationId xmlns:a16="http://schemas.microsoft.com/office/drawing/2014/main" id="{D66ED596-6889-2A4F-95FA-3B05B8915089}"/>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5" name="Slide Number Placeholder 4">
            <a:extLst>
              <a:ext uri="{FF2B5EF4-FFF2-40B4-BE49-F238E27FC236}">
                <a16:creationId xmlns:a16="http://schemas.microsoft.com/office/drawing/2014/main" id="{6AA193C7-8CBA-5A40-B76A-021812BBD4F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1249697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F653-E090-B94A-BFB1-ABFFFEE1FC0F}"/>
              </a:ext>
            </a:extLst>
          </p:cNvPr>
          <p:cNvSpPr>
            <a:spLocks noGrp="1"/>
          </p:cNvSpPr>
          <p:nvPr>
            <p:ph type="title"/>
          </p:nvPr>
        </p:nvSpPr>
        <p:spPr>
          <a:xfrm>
            <a:off x="427512" y="381000"/>
            <a:ext cx="8478981" cy="735281"/>
          </a:xfrm>
        </p:spPr>
        <p:txBody>
          <a:bodyPr/>
          <a:lstStyle/>
          <a:p>
            <a:r>
              <a:rPr lang="en-US" sz="3400" dirty="0">
                <a:solidFill>
                  <a:srgbClr val="FF0000"/>
                </a:solidFill>
              </a:rPr>
              <a:t>Examples of Realized Media Campaigns</a:t>
            </a:r>
          </a:p>
        </p:txBody>
      </p:sp>
      <p:sp>
        <p:nvSpPr>
          <p:cNvPr id="3" name="Content Placeholder 2">
            <a:extLst>
              <a:ext uri="{FF2B5EF4-FFF2-40B4-BE49-F238E27FC236}">
                <a16:creationId xmlns:a16="http://schemas.microsoft.com/office/drawing/2014/main" id="{1BA924FF-1E2A-9245-9731-8B6AFB4643A3}"/>
              </a:ext>
            </a:extLst>
          </p:cNvPr>
          <p:cNvSpPr>
            <a:spLocks noGrp="1"/>
          </p:cNvSpPr>
          <p:nvPr>
            <p:ph idx="1"/>
          </p:nvPr>
        </p:nvSpPr>
        <p:spPr>
          <a:xfrm>
            <a:off x="130628" y="1116281"/>
            <a:ext cx="8985663" cy="4904510"/>
          </a:xfrm>
        </p:spPr>
        <p:txBody>
          <a:bodyPr>
            <a:normAutofit/>
          </a:bodyPr>
          <a:lstStyle/>
          <a:p>
            <a:pPr lvl="0"/>
            <a:r>
              <a:rPr lang="en-US" sz="2400" b="1" dirty="0"/>
              <a:t>(Philippines) C</a:t>
            </a:r>
            <a:r>
              <a:rPr lang="en-US" sz="2400" dirty="0"/>
              <a:t>ampaign on drug education and prevention training for security guards applying the Theory of Planned Behavior and EQUIP Model (being implemented)</a:t>
            </a:r>
            <a:endParaRPr lang="en-US" sz="2400" b="1" dirty="0"/>
          </a:p>
          <a:p>
            <a:pPr lvl="0"/>
            <a:r>
              <a:rPr lang="en-US" sz="2400" b="1" dirty="0"/>
              <a:t>(Botswana) Excessive a</a:t>
            </a:r>
            <a:r>
              <a:rPr lang="en-US" sz="2400" dirty="0"/>
              <a:t>lcohol use prevention campaign targeted at youth at annual local music festival, applying Vested Interest Theory and the EQUIP Model (implemented)</a:t>
            </a:r>
            <a:endParaRPr lang="en-US" sz="2400" b="1" dirty="0"/>
          </a:p>
          <a:p>
            <a:pPr lvl="0"/>
            <a:r>
              <a:rPr lang="en-US" sz="2400" b="1" dirty="0"/>
              <a:t> (Ghana) P</a:t>
            </a:r>
            <a:r>
              <a:rPr lang="en-US" sz="2400" dirty="0"/>
              <a:t>arent- and youth-targeted marijuana prevention campaign, guided by the Theory of Planned Behavior and EQUIP Model (under ministry review)</a:t>
            </a:r>
          </a:p>
          <a:p>
            <a:pPr marL="0" indent="0">
              <a:buNone/>
            </a:pPr>
            <a:r>
              <a:rPr lang="en-US" dirty="0"/>
              <a:t> </a:t>
            </a:r>
          </a:p>
        </p:txBody>
      </p:sp>
      <p:pic>
        <p:nvPicPr>
          <p:cNvPr id="4" name="Picture 3">
            <a:extLst>
              <a:ext uri="{FF2B5EF4-FFF2-40B4-BE49-F238E27FC236}">
                <a16:creationId xmlns:a16="http://schemas.microsoft.com/office/drawing/2014/main" id="{BC75C83E-735C-C345-8B2C-77AC2A556CB8}"/>
              </a:ext>
            </a:extLst>
          </p:cNvPr>
          <p:cNvPicPr>
            <a:picLocks noChangeAspect="1"/>
          </p:cNvPicPr>
          <p:nvPr/>
        </p:nvPicPr>
        <p:blipFill>
          <a:blip r:embed="rId2"/>
          <a:stretch>
            <a:fillRect/>
          </a:stretch>
        </p:blipFill>
        <p:spPr>
          <a:xfrm>
            <a:off x="332508" y="5127169"/>
            <a:ext cx="1888176" cy="1416132"/>
          </a:xfrm>
          <a:prstGeom prst="rect">
            <a:avLst/>
          </a:prstGeom>
        </p:spPr>
      </p:pic>
      <p:pic>
        <p:nvPicPr>
          <p:cNvPr id="6" name="Picture 5">
            <a:extLst>
              <a:ext uri="{FF2B5EF4-FFF2-40B4-BE49-F238E27FC236}">
                <a16:creationId xmlns:a16="http://schemas.microsoft.com/office/drawing/2014/main" id="{78079ED5-0A75-764B-91EB-36CEA7FABD99}"/>
              </a:ext>
            </a:extLst>
          </p:cNvPr>
          <p:cNvPicPr>
            <a:picLocks noChangeAspect="1"/>
          </p:cNvPicPr>
          <p:nvPr/>
        </p:nvPicPr>
        <p:blipFill>
          <a:blip r:embed="rId3"/>
          <a:stretch>
            <a:fillRect/>
          </a:stretch>
        </p:blipFill>
        <p:spPr>
          <a:xfrm>
            <a:off x="2220684" y="5052951"/>
            <a:ext cx="2097975" cy="1573481"/>
          </a:xfrm>
          <a:prstGeom prst="rect">
            <a:avLst/>
          </a:prstGeom>
        </p:spPr>
      </p:pic>
      <p:pic>
        <p:nvPicPr>
          <p:cNvPr id="8" name="Picture 7">
            <a:extLst>
              <a:ext uri="{FF2B5EF4-FFF2-40B4-BE49-F238E27FC236}">
                <a16:creationId xmlns:a16="http://schemas.microsoft.com/office/drawing/2014/main" id="{03B7EF36-FB43-3941-AF38-E263ADBBAAE7}"/>
              </a:ext>
            </a:extLst>
          </p:cNvPr>
          <p:cNvPicPr>
            <a:picLocks noChangeAspect="1"/>
          </p:cNvPicPr>
          <p:nvPr/>
        </p:nvPicPr>
        <p:blipFill>
          <a:blip r:embed="rId4"/>
          <a:stretch>
            <a:fillRect/>
          </a:stretch>
        </p:blipFill>
        <p:spPr>
          <a:xfrm>
            <a:off x="5979228" y="4733800"/>
            <a:ext cx="1888176" cy="1416132"/>
          </a:xfrm>
          <a:prstGeom prst="rect">
            <a:avLst/>
          </a:prstGeom>
        </p:spPr>
      </p:pic>
      <p:pic>
        <p:nvPicPr>
          <p:cNvPr id="9" name="Picture 8">
            <a:extLst>
              <a:ext uri="{FF2B5EF4-FFF2-40B4-BE49-F238E27FC236}">
                <a16:creationId xmlns:a16="http://schemas.microsoft.com/office/drawing/2014/main" id="{58C806A2-9AB5-A341-B8AB-62D4324DBB7F}"/>
              </a:ext>
            </a:extLst>
          </p:cNvPr>
          <p:cNvPicPr>
            <a:picLocks noChangeAspect="1"/>
          </p:cNvPicPr>
          <p:nvPr/>
        </p:nvPicPr>
        <p:blipFill>
          <a:blip r:embed="rId5"/>
          <a:stretch>
            <a:fillRect/>
          </a:stretch>
        </p:blipFill>
        <p:spPr>
          <a:xfrm flipH="1">
            <a:off x="4122715" y="4987636"/>
            <a:ext cx="2185061" cy="1638796"/>
          </a:xfrm>
          <a:prstGeom prst="rect">
            <a:avLst/>
          </a:prstGeom>
        </p:spPr>
      </p:pic>
      <p:pic>
        <p:nvPicPr>
          <p:cNvPr id="11" name="Picture 10">
            <a:extLst>
              <a:ext uri="{FF2B5EF4-FFF2-40B4-BE49-F238E27FC236}">
                <a16:creationId xmlns:a16="http://schemas.microsoft.com/office/drawing/2014/main" id="{3050D982-D113-6340-B018-2F04EE8B1E85}"/>
              </a:ext>
            </a:extLst>
          </p:cNvPr>
          <p:cNvPicPr>
            <a:picLocks noChangeAspect="1"/>
          </p:cNvPicPr>
          <p:nvPr/>
        </p:nvPicPr>
        <p:blipFill>
          <a:blip r:embed="rId6"/>
          <a:stretch>
            <a:fillRect/>
          </a:stretch>
        </p:blipFill>
        <p:spPr>
          <a:xfrm>
            <a:off x="7114310" y="5210299"/>
            <a:ext cx="1888177" cy="1416133"/>
          </a:xfrm>
          <a:prstGeom prst="rect">
            <a:avLst/>
          </a:prstGeom>
        </p:spPr>
      </p:pic>
      <p:sp>
        <p:nvSpPr>
          <p:cNvPr id="5" name="Footer Placeholder 4">
            <a:extLst>
              <a:ext uri="{FF2B5EF4-FFF2-40B4-BE49-F238E27FC236}">
                <a16:creationId xmlns:a16="http://schemas.microsoft.com/office/drawing/2014/main" id="{7954EA97-331A-8747-9EA6-CF652EA83BE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7" name="Slide Number Placeholder 6">
            <a:extLst>
              <a:ext uri="{FF2B5EF4-FFF2-40B4-BE49-F238E27FC236}">
                <a16:creationId xmlns:a16="http://schemas.microsoft.com/office/drawing/2014/main" id="{89038360-7575-8943-99A5-65B92DA5E8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3293063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 y="687257"/>
            <a:ext cx="8953876" cy="3510104"/>
          </a:xfrm>
          <a:prstGeom prst="rect">
            <a:avLst/>
          </a:prstGeom>
        </p:spPr>
        <p:txBody>
          <a:bodyPr/>
          <a:lstStyle>
            <a:lvl1pPr marL="228600" indent="-228600" algn="l" defTabSz="914400" rtl="0" eaLnBrk="1" latinLnBrk="0" hangingPunct="1">
              <a:lnSpc>
                <a:spcPct val="90000"/>
              </a:lnSpc>
              <a:spcBef>
                <a:spcPts val="1000"/>
              </a:spcBef>
              <a:buFont typeface="Calibri" panose="020F0502020204030204" pitchFamily="34" charset="0"/>
              <a:buChar char="–"/>
              <a:defRPr lang="en-US" sz="2800" kern="1200" dirty="0">
                <a:solidFill>
                  <a:srgbClr val="1B509B"/>
                </a:solidFill>
                <a:latin typeface="Myriad Pro" charset="0"/>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758" indent="0" algn="ctr" defTabSz="685800">
              <a:spcBef>
                <a:spcPts val="0"/>
              </a:spcBef>
              <a:buNone/>
              <a:defRPr/>
            </a:pPr>
            <a:endParaRPr lang="en-US" sz="2550" b="1" dirty="0"/>
          </a:p>
          <a:p>
            <a:pPr marL="349758" indent="0" algn="ctr" defTabSz="685800">
              <a:spcBef>
                <a:spcPts val="0"/>
              </a:spcBef>
              <a:buNone/>
              <a:defRPr/>
            </a:pPr>
            <a:r>
              <a:rPr lang="en-US" sz="3400" b="1" dirty="0"/>
              <a:t>Steps Toward Broader Dissemination of UPC in the NA Region:  Using Existing Infrastructures and Systems as Platforms</a:t>
            </a:r>
          </a:p>
        </p:txBody>
      </p:sp>
      <p:sp>
        <p:nvSpPr>
          <p:cNvPr id="8" name="Rectangle 7"/>
          <p:cNvSpPr/>
          <p:nvPr/>
        </p:nvSpPr>
        <p:spPr>
          <a:xfrm>
            <a:off x="371192" y="3996037"/>
            <a:ext cx="7218329" cy="1569660"/>
          </a:xfrm>
          <a:prstGeom prst="rect">
            <a:avLst/>
          </a:prstGeom>
        </p:spPr>
        <p:txBody>
          <a:bodyPr wrap="square">
            <a:spAutoFit/>
          </a:bodyPr>
          <a:lstStyle/>
          <a:p>
            <a:pPr defTabSz="342900">
              <a:defRPr/>
            </a:pPr>
            <a:r>
              <a:rPr lang="en-US" sz="2400" dirty="0">
                <a:solidFill>
                  <a:srgbClr val="1B509B"/>
                </a:solidFill>
                <a:latin typeface="Calibri" panose="020F0502020204030204"/>
              </a:rPr>
              <a:t>Richard Spoth, PhD</a:t>
            </a:r>
          </a:p>
          <a:p>
            <a:pPr defTabSz="342900">
              <a:defRPr/>
            </a:pPr>
            <a:endParaRPr lang="en-US" sz="2400" dirty="0">
              <a:solidFill>
                <a:srgbClr val="1B509B"/>
              </a:solidFill>
              <a:latin typeface="Calibri" panose="020F0502020204030204"/>
            </a:endParaRPr>
          </a:p>
          <a:p>
            <a:pPr defTabSz="342900">
              <a:defRPr/>
            </a:pPr>
            <a:r>
              <a:rPr lang="en-US" sz="2400" dirty="0">
                <a:solidFill>
                  <a:srgbClr val="1B509B"/>
                </a:solidFill>
                <a:latin typeface="Calibri" panose="020F0502020204030204"/>
              </a:rPr>
              <a:t>F. Wendell Miller Scientist and Director, Partnerships in Prevention Science Institute, Iowa State University</a:t>
            </a:r>
          </a:p>
        </p:txBody>
      </p:sp>
    </p:spTree>
    <p:extLst>
      <p:ext uri="{BB962C8B-B14F-4D97-AF65-F5344CB8AC3E}">
        <p14:creationId xmlns:p14="http://schemas.microsoft.com/office/powerpoint/2010/main" val="250904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50FF5-FDC6-0D4E-B4DD-EF72E70494B3}"/>
              </a:ext>
            </a:extLst>
          </p:cNvPr>
          <p:cNvSpPr>
            <a:spLocks noGrp="1"/>
          </p:cNvSpPr>
          <p:nvPr>
            <p:ph type="title"/>
          </p:nvPr>
        </p:nvSpPr>
        <p:spPr>
          <a:xfrm>
            <a:off x="779463" y="381000"/>
            <a:ext cx="7583487" cy="830283"/>
          </a:xfrm>
        </p:spPr>
        <p:txBody>
          <a:bodyPr/>
          <a:lstStyle/>
          <a:p>
            <a:r>
              <a:rPr lang="en-US" dirty="0"/>
              <a:t>TEAM VIETNAM</a:t>
            </a:r>
          </a:p>
        </p:txBody>
      </p:sp>
      <p:pic>
        <p:nvPicPr>
          <p:cNvPr id="4" name="Content Placeholder 3">
            <a:extLst>
              <a:ext uri="{FF2B5EF4-FFF2-40B4-BE49-F238E27FC236}">
                <a16:creationId xmlns:a16="http://schemas.microsoft.com/office/drawing/2014/main" id="{4403264B-F388-9948-88A0-A93764F631E3}"/>
              </a:ext>
            </a:extLst>
          </p:cNvPr>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533901" y="4548249"/>
            <a:ext cx="3260054" cy="1928751"/>
          </a:xfrm>
          <a:prstGeom prst="rect">
            <a:avLst/>
          </a:prstGeom>
          <a:noFill/>
          <a:ln>
            <a:noFill/>
          </a:ln>
          <a:extLs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7" name="TextBox 6">
            <a:extLst>
              <a:ext uri="{FF2B5EF4-FFF2-40B4-BE49-F238E27FC236}">
                <a16:creationId xmlns:a16="http://schemas.microsoft.com/office/drawing/2014/main" id="{D1C6F229-2274-0649-A06B-A17A3CFBFFC5}"/>
              </a:ext>
            </a:extLst>
          </p:cNvPr>
          <p:cNvSpPr txBox="1"/>
          <p:nvPr/>
        </p:nvSpPr>
        <p:spPr>
          <a:xfrm>
            <a:off x="676894" y="1425388"/>
            <a:ext cx="7686056"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a:ea typeface="+mn-ea"/>
                <a:cs typeface="+mn-cs"/>
              </a:rPr>
              <a:t>Invited to make a presentation to government ministers and employees, substance use professionals, university faculty, and members of INL to share what they learned.  They did a critique of the ministry’s recent campaign and told the audience how they should have done it the right way.  The ministry was appreciative of the feedback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a:ea typeface="+mn-ea"/>
                <a:cs typeface="+mn-cs"/>
              </a:rPr>
              <a:t>and is making changes 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a:ea typeface="+mn-ea"/>
                <a:cs typeface="+mn-cs"/>
              </a:rPr>
              <a:t>we speak.</a:t>
            </a:r>
          </a:p>
        </p:txBody>
      </p:sp>
      <p:sp>
        <p:nvSpPr>
          <p:cNvPr id="3" name="Footer Placeholder 2">
            <a:extLst>
              <a:ext uri="{FF2B5EF4-FFF2-40B4-BE49-F238E27FC236}">
                <a16:creationId xmlns:a16="http://schemas.microsoft.com/office/drawing/2014/main" id="{D22A5A9A-94A2-0B48-B003-E30B4AD1FDC6}"/>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5" name="Slide Number Placeholder 4">
            <a:extLst>
              <a:ext uri="{FF2B5EF4-FFF2-40B4-BE49-F238E27FC236}">
                <a16:creationId xmlns:a16="http://schemas.microsoft.com/office/drawing/2014/main" id="{CDC567B6-61BE-F94E-B678-C790F88DA6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2748451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E9D7-5C2A-3A4F-BBF6-7AAEDB0F5DF7}"/>
              </a:ext>
            </a:extLst>
          </p:cNvPr>
          <p:cNvSpPr>
            <a:spLocks noGrp="1"/>
          </p:cNvSpPr>
          <p:nvPr>
            <p:ph type="title"/>
          </p:nvPr>
        </p:nvSpPr>
        <p:spPr>
          <a:xfrm>
            <a:off x="294162" y="241815"/>
            <a:ext cx="7583487" cy="670052"/>
          </a:xfrm>
        </p:spPr>
        <p:txBody>
          <a:bodyPr/>
          <a:lstStyle/>
          <a:p>
            <a:r>
              <a:rPr lang="en-US" dirty="0">
                <a:solidFill>
                  <a:srgbClr val="FF0000"/>
                </a:solidFill>
              </a:rPr>
              <a:t>Lessons Learned</a:t>
            </a:r>
          </a:p>
        </p:txBody>
      </p:sp>
      <p:sp>
        <p:nvSpPr>
          <p:cNvPr id="3" name="Content Placeholder 2">
            <a:extLst>
              <a:ext uri="{FF2B5EF4-FFF2-40B4-BE49-F238E27FC236}">
                <a16:creationId xmlns:a16="http://schemas.microsoft.com/office/drawing/2014/main" id="{459F46BC-C77B-514E-8FB1-67BCD60D6045}"/>
              </a:ext>
            </a:extLst>
          </p:cNvPr>
          <p:cNvSpPr>
            <a:spLocks noGrp="1"/>
          </p:cNvSpPr>
          <p:nvPr>
            <p:ph idx="1"/>
          </p:nvPr>
        </p:nvSpPr>
        <p:spPr>
          <a:xfrm>
            <a:off x="249383" y="911867"/>
            <a:ext cx="8113568" cy="5565133"/>
          </a:xfrm>
        </p:spPr>
        <p:txBody>
          <a:bodyPr>
            <a:normAutofit/>
          </a:bodyPr>
          <a:lstStyle/>
          <a:p>
            <a:r>
              <a:rPr lang="en-US" dirty="0"/>
              <a:t>1. Maslow was right-</a:t>
            </a:r>
          </a:p>
          <a:p>
            <a:pPr lvl="1"/>
            <a:r>
              <a:rPr lang="en-US" dirty="0"/>
              <a:t>Participants need to have basic needs met </a:t>
            </a:r>
          </a:p>
          <a:p>
            <a:pPr lvl="2"/>
            <a:r>
              <a:rPr lang="en-US" dirty="0"/>
              <a:t>Luggage arrives</a:t>
            </a:r>
          </a:p>
          <a:p>
            <a:pPr lvl="2"/>
            <a:r>
              <a:rPr lang="en-US" dirty="0"/>
              <a:t>Per diem ready on arrival</a:t>
            </a:r>
          </a:p>
          <a:p>
            <a:pPr lvl="2"/>
            <a:r>
              <a:rPr lang="en-US" dirty="0"/>
              <a:t>Food available on arrival</a:t>
            </a:r>
          </a:p>
          <a:p>
            <a:pPr lvl="2"/>
            <a:r>
              <a:rPr lang="en-US" dirty="0"/>
              <a:t>Good housing</a:t>
            </a:r>
          </a:p>
          <a:p>
            <a:r>
              <a:rPr lang="en-US" dirty="0"/>
              <a:t>2.  Blended programs work</a:t>
            </a:r>
          </a:p>
          <a:p>
            <a:pPr lvl="3"/>
            <a:r>
              <a:rPr lang="en-US" dirty="0"/>
              <a:t>In-class first sets standard of performance </a:t>
            </a:r>
          </a:p>
          <a:p>
            <a:pPr lvl="3"/>
            <a:r>
              <a:rPr lang="en-US" dirty="0"/>
              <a:t>Technology mediated instruction allows intensive learning at a distance and develops group </a:t>
            </a:r>
            <a:r>
              <a:rPr lang="en-US" dirty="0" err="1"/>
              <a:t>comraderie</a:t>
            </a:r>
            <a:r>
              <a:rPr lang="en-US" dirty="0"/>
              <a:t> and Participants can be anywhere (with adequate </a:t>
            </a:r>
            <a:r>
              <a:rPr lang="en-US" dirty="0" err="1"/>
              <a:t>WiFi</a:t>
            </a:r>
            <a:r>
              <a:rPr lang="en-US" dirty="0"/>
              <a:t> bandwidth)</a:t>
            </a:r>
          </a:p>
          <a:p>
            <a:pPr lvl="3"/>
            <a:r>
              <a:rPr lang="en-US" dirty="0"/>
              <a:t>Final week on campus great way to bring program full circle and celebrate/reinforce learning that occurred</a:t>
            </a:r>
          </a:p>
          <a:p>
            <a:pPr lvl="3"/>
            <a:endParaRPr lang="en-US" dirty="0"/>
          </a:p>
          <a:p>
            <a:pPr lvl="2"/>
            <a:endParaRPr lang="en-US" dirty="0"/>
          </a:p>
        </p:txBody>
      </p:sp>
      <p:pic>
        <p:nvPicPr>
          <p:cNvPr id="4" name="Picture 3">
            <a:extLst>
              <a:ext uri="{FF2B5EF4-FFF2-40B4-BE49-F238E27FC236}">
                <a16:creationId xmlns:a16="http://schemas.microsoft.com/office/drawing/2014/main" id="{9081D80E-F633-894B-A48C-207AC30A5D94}"/>
              </a:ext>
            </a:extLst>
          </p:cNvPr>
          <p:cNvPicPr>
            <a:picLocks noChangeAspect="1"/>
          </p:cNvPicPr>
          <p:nvPr/>
        </p:nvPicPr>
        <p:blipFill>
          <a:blip r:embed="rId2"/>
          <a:stretch>
            <a:fillRect/>
          </a:stretch>
        </p:blipFill>
        <p:spPr>
          <a:xfrm>
            <a:off x="6450280" y="241815"/>
            <a:ext cx="2444337" cy="1629558"/>
          </a:xfrm>
          <a:prstGeom prst="rect">
            <a:avLst/>
          </a:prstGeom>
        </p:spPr>
      </p:pic>
      <p:pic>
        <p:nvPicPr>
          <p:cNvPr id="5" name="Picture 4">
            <a:extLst>
              <a:ext uri="{FF2B5EF4-FFF2-40B4-BE49-F238E27FC236}">
                <a16:creationId xmlns:a16="http://schemas.microsoft.com/office/drawing/2014/main" id="{D9164874-0F89-2648-AF23-42F1DCECBA4C}"/>
              </a:ext>
            </a:extLst>
          </p:cNvPr>
          <p:cNvPicPr>
            <a:picLocks noChangeAspect="1"/>
          </p:cNvPicPr>
          <p:nvPr/>
        </p:nvPicPr>
        <p:blipFill>
          <a:blip r:embed="rId3"/>
          <a:stretch>
            <a:fillRect/>
          </a:stretch>
        </p:blipFill>
        <p:spPr>
          <a:xfrm>
            <a:off x="7015017" y="2343150"/>
            <a:ext cx="1879600" cy="1085850"/>
          </a:xfrm>
          <a:prstGeom prst="rect">
            <a:avLst/>
          </a:prstGeom>
        </p:spPr>
      </p:pic>
      <p:pic>
        <p:nvPicPr>
          <p:cNvPr id="6" name="Picture 5">
            <a:extLst>
              <a:ext uri="{FF2B5EF4-FFF2-40B4-BE49-F238E27FC236}">
                <a16:creationId xmlns:a16="http://schemas.microsoft.com/office/drawing/2014/main" id="{EB35E9F1-2B82-C749-8CC7-EA8635DC07B7}"/>
              </a:ext>
            </a:extLst>
          </p:cNvPr>
          <p:cNvPicPr>
            <a:picLocks noChangeAspect="1"/>
          </p:cNvPicPr>
          <p:nvPr/>
        </p:nvPicPr>
        <p:blipFill>
          <a:blip r:embed="rId4"/>
          <a:stretch>
            <a:fillRect/>
          </a:stretch>
        </p:blipFill>
        <p:spPr>
          <a:xfrm rot="20699128">
            <a:off x="5427572" y="2343149"/>
            <a:ext cx="1689797" cy="1085851"/>
          </a:xfrm>
          <a:prstGeom prst="rect">
            <a:avLst/>
          </a:prstGeom>
        </p:spPr>
      </p:pic>
      <p:pic>
        <p:nvPicPr>
          <p:cNvPr id="7" name="Picture 6">
            <a:extLst>
              <a:ext uri="{FF2B5EF4-FFF2-40B4-BE49-F238E27FC236}">
                <a16:creationId xmlns:a16="http://schemas.microsoft.com/office/drawing/2014/main" id="{1091D755-B93E-334F-AB85-B8BF0A3343ED}"/>
              </a:ext>
            </a:extLst>
          </p:cNvPr>
          <p:cNvPicPr>
            <a:picLocks noChangeAspect="1"/>
          </p:cNvPicPr>
          <p:nvPr/>
        </p:nvPicPr>
        <p:blipFill>
          <a:blip r:embed="rId5"/>
          <a:stretch>
            <a:fillRect/>
          </a:stretch>
        </p:blipFill>
        <p:spPr>
          <a:xfrm>
            <a:off x="3828237" y="2305101"/>
            <a:ext cx="1603718" cy="1085851"/>
          </a:xfrm>
          <a:prstGeom prst="rect">
            <a:avLst/>
          </a:prstGeom>
        </p:spPr>
      </p:pic>
      <p:pic>
        <p:nvPicPr>
          <p:cNvPr id="8" name="Picture 7">
            <a:extLst>
              <a:ext uri="{FF2B5EF4-FFF2-40B4-BE49-F238E27FC236}">
                <a16:creationId xmlns:a16="http://schemas.microsoft.com/office/drawing/2014/main" id="{0A40F7E6-1085-1D40-A5B5-F22A4D35A950}"/>
              </a:ext>
            </a:extLst>
          </p:cNvPr>
          <p:cNvPicPr>
            <a:picLocks noChangeAspect="1"/>
          </p:cNvPicPr>
          <p:nvPr/>
        </p:nvPicPr>
        <p:blipFill>
          <a:blip r:embed="rId6"/>
          <a:stretch>
            <a:fillRect/>
          </a:stretch>
        </p:blipFill>
        <p:spPr>
          <a:xfrm>
            <a:off x="781049" y="5756559"/>
            <a:ext cx="1605414" cy="899032"/>
          </a:xfrm>
          <a:prstGeom prst="rect">
            <a:avLst/>
          </a:prstGeom>
        </p:spPr>
      </p:pic>
      <p:pic>
        <p:nvPicPr>
          <p:cNvPr id="9" name="Picture 8">
            <a:extLst>
              <a:ext uri="{FF2B5EF4-FFF2-40B4-BE49-F238E27FC236}">
                <a16:creationId xmlns:a16="http://schemas.microsoft.com/office/drawing/2014/main" id="{BD3FA300-EC83-604D-942F-420930D7E296}"/>
              </a:ext>
            </a:extLst>
          </p:cNvPr>
          <p:cNvPicPr>
            <a:picLocks noChangeAspect="1"/>
          </p:cNvPicPr>
          <p:nvPr/>
        </p:nvPicPr>
        <p:blipFill>
          <a:blip r:embed="rId7"/>
          <a:stretch>
            <a:fillRect/>
          </a:stretch>
        </p:blipFill>
        <p:spPr>
          <a:xfrm>
            <a:off x="6113210" y="5557024"/>
            <a:ext cx="1559238" cy="1169429"/>
          </a:xfrm>
          <a:prstGeom prst="rect">
            <a:avLst/>
          </a:prstGeom>
        </p:spPr>
      </p:pic>
      <p:pic>
        <p:nvPicPr>
          <p:cNvPr id="10" name="Picture 9">
            <a:extLst>
              <a:ext uri="{FF2B5EF4-FFF2-40B4-BE49-F238E27FC236}">
                <a16:creationId xmlns:a16="http://schemas.microsoft.com/office/drawing/2014/main" id="{55310D8E-C594-B349-98CE-F5007C9526E2}"/>
              </a:ext>
            </a:extLst>
          </p:cNvPr>
          <p:cNvPicPr>
            <a:picLocks noChangeAspect="1"/>
          </p:cNvPicPr>
          <p:nvPr/>
        </p:nvPicPr>
        <p:blipFill>
          <a:blip r:embed="rId8"/>
          <a:stretch>
            <a:fillRect/>
          </a:stretch>
        </p:blipFill>
        <p:spPr>
          <a:xfrm>
            <a:off x="3828237" y="5724211"/>
            <a:ext cx="847107" cy="976807"/>
          </a:xfrm>
          <a:prstGeom prst="rect">
            <a:avLst/>
          </a:prstGeom>
        </p:spPr>
      </p:pic>
      <p:sp>
        <p:nvSpPr>
          <p:cNvPr id="11" name="Footer Placeholder 10">
            <a:extLst>
              <a:ext uri="{FF2B5EF4-FFF2-40B4-BE49-F238E27FC236}">
                <a16:creationId xmlns:a16="http://schemas.microsoft.com/office/drawing/2014/main" id="{BDAE0BC9-C102-F64A-B8D7-6B37098CF506}"/>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12" name="Slide Number Placeholder 11">
            <a:extLst>
              <a:ext uri="{FF2B5EF4-FFF2-40B4-BE49-F238E27FC236}">
                <a16:creationId xmlns:a16="http://schemas.microsoft.com/office/drawing/2014/main" id="{803E10F2-BB86-DE40-8727-FC9F59B349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1509315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BCF0-2C79-914F-B59F-7E7421661970}"/>
              </a:ext>
            </a:extLst>
          </p:cNvPr>
          <p:cNvSpPr>
            <a:spLocks noGrp="1"/>
          </p:cNvSpPr>
          <p:nvPr>
            <p:ph type="title"/>
          </p:nvPr>
        </p:nvSpPr>
        <p:spPr>
          <a:xfrm>
            <a:off x="779463" y="381000"/>
            <a:ext cx="7583487" cy="696686"/>
          </a:xfrm>
        </p:spPr>
        <p:txBody>
          <a:bodyPr/>
          <a:lstStyle/>
          <a:p>
            <a:r>
              <a:rPr lang="en-US" dirty="0">
                <a:solidFill>
                  <a:srgbClr val="FF0000"/>
                </a:solidFill>
              </a:rPr>
              <a:t>Lessons Learned (cont’d)</a:t>
            </a:r>
          </a:p>
        </p:txBody>
      </p:sp>
      <p:sp>
        <p:nvSpPr>
          <p:cNvPr id="3" name="Content Placeholder 2">
            <a:extLst>
              <a:ext uri="{FF2B5EF4-FFF2-40B4-BE49-F238E27FC236}">
                <a16:creationId xmlns:a16="http://schemas.microsoft.com/office/drawing/2014/main" id="{1B1D193B-CCAC-6F46-B05F-82CC1CBDE267}"/>
              </a:ext>
            </a:extLst>
          </p:cNvPr>
          <p:cNvSpPr>
            <a:spLocks noGrp="1"/>
          </p:cNvSpPr>
          <p:nvPr>
            <p:ph idx="1"/>
          </p:nvPr>
        </p:nvSpPr>
        <p:spPr>
          <a:xfrm>
            <a:off x="359229" y="1077686"/>
            <a:ext cx="7905749" cy="4851187"/>
          </a:xfrm>
        </p:spPr>
        <p:txBody>
          <a:bodyPr/>
          <a:lstStyle/>
          <a:p>
            <a:r>
              <a:rPr lang="en-US" sz="2800" dirty="0"/>
              <a:t>3.  Intergroup Communication is essential</a:t>
            </a:r>
          </a:p>
          <a:p>
            <a:pPr lvl="1"/>
            <a:r>
              <a:rPr lang="en-US" sz="2800" dirty="0" err="1"/>
              <a:t>Whats’App</a:t>
            </a:r>
            <a:r>
              <a:rPr lang="en-US" sz="2800" dirty="0"/>
              <a:t> (group still going strong)</a:t>
            </a:r>
          </a:p>
          <a:p>
            <a:pPr lvl="1"/>
            <a:r>
              <a:rPr lang="en-US" sz="2800" dirty="0"/>
              <a:t>After class activities, BBQ’s, music evenings, group dinners </a:t>
            </a:r>
            <a:r>
              <a:rPr lang="mr-IN" sz="2800" dirty="0"/>
              <a:t>–</a:t>
            </a:r>
            <a:r>
              <a:rPr lang="en-US" sz="2800" dirty="0"/>
              <a:t> many planned by the trainees– group cohesiveness</a:t>
            </a:r>
          </a:p>
          <a:p>
            <a:pPr lvl="1"/>
            <a:endParaRPr lang="en-US" dirty="0"/>
          </a:p>
        </p:txBody>
      </p:sp>
      <p:pic>
        <p:nvPicPr>
          <p:cNvPr id="4" name="Picture 3">
            <a:extLst>
              <a:ext uri="{FF2B5EF4-FFF2-40B4-BE49-F238E27FC236}">
                <a16:creationId xmlns:a16="http://schemas.microsoft.com/office/drawing/2014/main" id="{84EE0BC1-F361-9841-8541-2D1AA842324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590800" y="39624000"/>
            <a:ext cx="8382000" cy="4648200"/>
          </a:xfrm>
          <a:prstGeom prst="rect">
            <a:avLst/>
          </a:prstGeom>
          <a:noFill/>
          <a:ln>
            <a:noFill/>
          </a:ln>
          <a:extLst>
            <a:ext uri="{FAA26D3D-D897-4be2-8F04-BA451C77F1D7}">
              <ma14:placeholderFlag xmlns="" xmlns:ma14="http://schemas.microsoft.com/office/mac/drawingml/2011/main"/>
            </a:ext>
          </a:extLst>
        </p:spPr>
      </p:pic>
      <p:pic>
        <p:nvPicPr>
          <p:cNvPr id="5" name="Picture 4">
            <a:extLst>
              <a:ext uri="{FF2B5EF4-FFF2-40B4-BE49-F238E27FC236}">
                <a16:creationId xmlns:a16="http://schemas.microsoft.com/office/drawing/2014/main" id="{691D0567-78DC-A143-8B60-30D93D53A9A4}"/>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29260800" y="11582400"/>
            <a:ext cx="12268200" cy="8077200"/>
          </a:xfrm>
          <a:prstGeom prst="rect">
            <a:avLst/>
          </a:prstGeom>
          <a:noFill/>
          <a:ln>
            <a:noFill/>
          </a:ln>
          <a:extLst>
            <a:ext uri="{FAA26D3D-D897-4be2-8F04-BA451C77F1D7}">
              <ma14:placeholderFlag xmlns="" xmlns:ma14="http://schemas.microsoft.com/office/mac/drawingml/2011/main"/>
            </a:ext>
          </a:extLst>
        </p:spPr>
      </p:pic>
      <p:pic>
        <p:nvPicPr>
          <p:cNvPr id="6" name="Picture 5">
            <a:extLst>
              <a:ext uri="{FF2B5EF4-FFF2-40B4-BE49-F238E27FC236}">
                <a16:creationId xmlns:a16="http://schemas.microsoft.com/office/drawing/2014/main" id="{88F280F3-8EE9-AB4B-A419-17DB6C894EBE}"/>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29413200" y="5486400"/>
            <a:ext cx="12115800" cy="5562600"/>
          </a:xfrm>
          <a:prstGeom prst="rect">
            <a:avLst/>
          </a:prstGeom>
          <a:noFill/>
          <a:ln>
            <a:noFill/>
          </a:ln>
        </p:spPr>
      </p:pic>
      <p:pic>
        <p:nvPicPr>
          <p:cNvPr id="7" name="Picture 6">
            <a:extLst>
              <a:ext uri="{FF2B5EF4-FFF2-40B4-BE49-F238E27FC236}">
                <a16:creationId xmlns:a16="http://schemas.microsoft.com/office/drawing/2014/main" id="{24D80EC0-1934-A045-943A-DFEC896FC14E}"/>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29413200" y="11734800"/>
            <a:ext cx="12268200" cy="8077200"/>
          </a:xfrm>
          <a:prstGeom prst="rect">
            <a:avLst/>
          </a:prstGeom>
          <a:noFill/>
          <a:ln>
            <a:noFill/>
          </a:ln>
          <a:extLst>
            <a:ext uri="{FAA26D3D-D897-4be2-8F04-BA451C77F1D7}">
              <ma14:placeholderFlag xmlns="" xmlns:ma14="http://schemas.microsoft.com/office/mac/drawingml/2011/main"/>
            </a:ext>
          </a:extLst>
        </p:spPr>
      </p:pic>
      <p:pic>
        <p:nvPicPr>
          <p:cNvPr id="8" name="Picture 7">
            <a:extLst>
              <a:ext uri="{FF2B5EF4-FFF2-40B4-BE49-F238E27FC236}">
                <a16:creationId xmlns:a16="http://schemas.microsoft.com/office/drawing/2014/main" id="{86A26951-5342-7843-9923-103EEF42C261}"/>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29413200" y="11457137"/>
            <a:ext cx="12115800" cy="8202463"/>
          </a:xfrm>
          <a:prstGeom prst="rect">
            <a:avLst/>
          </a:prstGeom>
          <a:noFill/>
          <a:ln>
            <a:noFill/>
          </a:ln>
          <a:extLst>
            <a:ext uri="{FAA26D3D-D897-4be2-8F04-BA451C77F1D7}">
              <ma14:placeholderFlag xmlns="" xmlns:ma14="http://schemas.microsoft.com/office/mac/drawingml/2011/main"/>
            </a:ext>
          </a:extLst>
        </p:spPr>
      </p:pic>
      <p:pic>
        <p:nvPicPr>
          <p:cNvPr id="9" name="Picture 8">
            <a:extLst>
              <a:ext uri="{FF2B5EF4-FFF2-40B4-BE49-F238E27FC236}">
                <a16:creationId xmlns:a16="http://schemas.microsoft.com/office/drawing/2014/main" id="{344AE86D-EED1-6A48-B5CF-56C47E6219E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29565600" y="11609537"/>
            <a:ext cx="12115800" cy="8202463"/>
          </a:xfrm>
          <a:prstGeom prst="rect">
            <a:avLst/>
          </a:prstGeom>
          <a:noFill/>
          <a:ln>
            <a:noFill/>
          </a:ln>
          <a:extLst>
            <a:ext uri="{FAA26D3D-D897-4be2-8F04-BA451C77F1D7}">
              <ma14:placeholderFlag xmlns="" xmlns:ma14="http://schemas.microsoft.com/office/mac/drawingml/2011/main"/>
            </a:ext>
          </a:extLst>
        </p:spPr>
      </p:pic>
      <p:pic>
        <p:nvPicPr>
          <p:cNvPr id="12" name="Picture 11">
            <a:extLst>
              <a:ext uri="{FF2B5EF4-FFF2-40B4-BE49-F238E27FC236}">
                <a16:creationId xmlns:a16="http://schemas.microsoft.com/office/drawing/2014/main" id="{AF1B0F34-8058-EB4A-A349-DE936396C4C8}"/>
              </a:ext>
            </a:extLst>
          </p:cNvPr>
          <p:cNvPicPr>
            <a:picLocks noChangeAspect="1"/>
          </p:cNvPicPr>
          <p:nvPr/>
        </p:nvPicPr>
        <p:blipFill>
          <a:blip r:embed="rId5"/>
          <a:stretch>
            <a:fillRect/>
          </a:stretch>
        </p:blipFill>
        <p:spPr>
          <a:xfrm>
            <a:off x="265213" y="4881955"/>
            <a:ext cx="2199298" cy="1649473"/>
          </a:xfrm>
          <a:prstGeom prst="rect">
            <a:avLst/>
          </a:prstGeom>
        </p:spPr>
      </p:pic>
      <p:pic>
        <p:nvPicPr>
          <p:cNvPr id="16" name="Picture 15">
            <a:extLst>
              <a:ext uri="{FF2B5EF4-FFF2-40B4-BE49-F238E27FC236}">
                <a16:creationId xmlns:a16="http://schemas.microsoft.com/office/drawing/2014/main" id="{FAD4C6E0-75D4-A446-A74F-613AC7488CB2}"/>
              </a:ext>
            </a:extLst>
          </p:cNvPr>
          <p:cNvPicPr>
            <a:picLocks noChangeAspect="1"/>
          </p:cNvPicPr>
          <p:nvPr/>
        </p:nvPicPr>
        <p:blipFill>
          <a:blip r:embed="rId6"/>
          <a:stretch>
            <a:fillRect/>
          </a:stretch>
        </p:blipFill>
        <p:spPr>
          <a:xfrm>
            <a:off x="5227867" y="3725141"/>
            <a:ext cx="3131127" cy="1761259"/>
          </a:xfrm>
          <a:prstGeom prst="rect">
            <a:avLst/>
          </a:prstGeom>
        </p:spPr>
      </p:pic>
      <p:pic>
        <p:nvPicPr>
          <p:cNvPr id="15" name="Picture 14">
            <a:extLst>
              <a:ext uri="{FF2B5EF4-FFF2-40B4-BE49-F238E27FC236}">
                <a16:creationId xmlns:a16="http://schemas.microsoft.com/office/drawing/2014/main" id="{91280DC7-5C7F-B746-AA0C-29EF0CFFA52C}"/>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2363188" y="4376029"/>
            <a:ext cx="2864679" cy="1761259"/>
          </a:xfrm>
          <a:prstGeom prst="rect">
            <a:avLst/>
          </a:prstGeom>
          <a:noFill/>
          <a:ln>
            <a:noFill/>
          </a:ln>
          <a:extLs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10" name="Footer Placeholder 9">
            <a:extLst>
              <a:ext uri="{FF2B5EF4-FFF2-40B4-BE49-F238E27FC236}">
                <a16:creationId xmlns:a16="http://schemas.microsoft.com/office/drawing/2014/main" id="{871FFC5C-94EF-C249-B8AE-DCFB8D2EBBA0}"/>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11" name="Slide Number Placeholder 10">
            <a:extLst>
              <a:ext uri="{FF2B5EF4-FFF2-40B4-BE49-F238E27FC236}">
                <a16:creationId xmlns:a16="http://schemas.microsoft.com/office/drawing/2014/main" id="{2267731F-AE6A-6F49-BF71-C8BE3787A0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2060150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DAE45-4C26-8542-ABDC-F5A6A9637E0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4A31836-BAFE-5049-AF53-03F516390FF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25FF49D-D6C3-1044-B6E6-9BF9594CF6D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30552" y="2368631"/>
            <a:ext cx="2210796" cy="2471573"/>
          </a:xfrm>
          <a:prstGeom prst="rect">
            <a:avLst/>
          </a:prstGeom>
          <a:noFill/>
          <a:ln>
            <a:noFill/>
          </a:ln>
          <a:extLst>
            <a:ext uri="{FAA26D3D-D897-4be2-8F04-BA451C77F1D7}">
              <ma14:placeholderFlag xmlns="" xmlns:ma14="http://schemas.microsoft.com/office/mac/drawingml/2011/main"/>
            </a:ext>
          </a:extLst>
        </p:spPr>
      </p:pic>
      <p:pic>
        <p:nvPicPr>
          <p:cNvPr id="5" name="Picture 4">
            <a:extLst>
              <a:ext uri="{FF2B5EF4-FFF2-40B4-BE49-F238E27FC236}">
                <a16:creationId xmlns:a16="http://schemas.microsoft.com/office/drawing/2014/main" id="{761EE072-6717-BC46-9A00-ED7AF998A13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948" y="2476465"/>
            <a:ext cx="2238147" cy="2471573"/>
          </a:xfrm>
          <a:prstGeom prst="rect">
            <a:avLst/>
          </a:prstGeom>
          <a:noFill/>
          <a:ln>
            <a:noFill/>
          </a:ln>
          <a:extLst>
            <a:ext uri="{FAA26D3D-D897-4be2-8F04-BA451C77F1D7}">
              <ma14:placeholderFlag xmlns="" xmlns:ma14="http://schemas.microsoft.com/office/mac/drawingml/2011/main"/>
            </a:ext>
          </a:extLst>
        </p:spPr>
      </p:pic>
      <p:pic>
        <p:nvPicPr>
          <p:cNvPr id="6" name="Picture 5">
            <a:extLst>
              <a:ext uri="{FF2B5EF4-FFF2-40B4-BE49-F238E27FC236}">
                <a16:creationId xmlns:a16="http://schemas.microsoft.com/office/drawing/2014/main" id="{4F8E9E29-6C21-F949-A8BD-AF633E2E7C3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01" y="207176"/>
            <a:ext cx="4667739" cy="2001243"/>
          </a:xfrm>
          <a:prstGeom prst="rect">
            <a:avLst/>
          </a:prstGeom>
          <a:noFill/>
          <a:ln>
            <a:noFill/>
          </a:ln>
          <a:extLst>
            <a:ext uri="{FAA26D3D-D897-4be2-8F04-BA451C77F1D7}">
              <ma14:placeholderFlag xmlns="" xmlns:ma14="http://schemas.microsoft.com/office/mac/drawingml/2011/main"/>
            </a:ext>
          </a:extLst>
        </p:spPr>
      </p:pic>
      <p:pic>
        <p:nvPicPr>
          <p:cNvPr id="7" name="Picture 6">
            <a:extLst>
              <a:ext uri="{FF2B5EF4-FFF2-40B4-BE49-F238E27FC236}">
                <a16:creationId xmlns:a16="http://schemas.microsoft.com/office/drawing/2014/main" id="{E2D890C9-0A28-6E41-A1FD-02D820FBE28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55108" y="2268891"/>
            <a:ext cx="4114800" cy="2315210"/>
          </a:xfrm>
          <a:prstGeom prst="rect">
            <a:avLst/>
          </a:prstGeom>
          <a:noFill/>
          <a:ln>
            <a:noFill/>
          </a:ln>
          <a:extLst>
            <a:ext uri="{FAA26D3D-D897-4be2-8F04-BA451C77F1D7}">
              <ma14:placeholderFlag xmlns="" xmlns:ma14="http://schemas.microsoft.com/office/mac/drawingml/2011/main"/>
            </a:ext>
          </a:extLst>
        </p:spPr>
      </p:pic>
      <p:pic>
        <p:nvPicPr>
          <p:cNvPr id="8" name="Picture 7">
            <a:extLst>
              <a:ext uri="{FF2B5EF4-FFF2-40B4-BE49-F238E27FC236}">
                <a16:creationId xmlns:a16="http://schemas.microsoft.com/office/drawing/2014/main" id="{D7B2490F-F577-204E-8A95-5517D7A1BA4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79240" y="260094"/>
            <a:ext cx="3606225" cy="2089321"/>
          </a:xfrm>
          <a:prstGeom prst="rect">
            <a:avLst/>
          </a:prstGeom>
          <a:noFill/>
          <a:ln>
            <a:noFill/>
          </a:ln>
          <a:extLst>
            <a:ext uri="{FAA26D3D-D897-4be2-8F04-BA451C77F1D7}">
              <ma14:placeholderFlag xmlns="" xmlns:ma14="http://schemas.microsoft.com/office/mac/drawingml/2011/main"/>
            </a:ext>
          </a:extLst>
        </p:spPr>
      </p:pic>
      <p:pic>
        <p:nvPicPr>
          <p:cNvPr id="9" name="Picture 8">
            <a:extLst>
              <a:ext uri="{FF2B5EF4-FFF2-40B4-BE49-F238E27FC236}">
                <a16:creationId xmlns:a16="http://schemas.microsoft.com/office/drawing/2014/main" id="{C74CEAC4-9F75-EA46-A68B-81696E18FBB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1065" y="4734254"/>
            <a:ext cx="3150498" cy="1848322"/>
          </a:xfrm>
          <a:prstGeom prst="rect">
            <a:avLst/>
          </a:prstGeom>
          <a:noFill/>
          <a:ln>
            <a:noFill/>
          </a:ln>
          <a:extLst>
            <a:ext uri="{FAA26D3D-D897-4be2-8F04-BA451C77F1D7}">
              <ma14:placeholderFlag xmlns="" xmlns:ma14="http://schemas.microsoft.com/office/mac/drawingml/2011/main"/>
            </a:ext>
          </a:extLst>
        </p:spPr>
      </p:pic>
      <p:pic>
        <p:nvPicPr>
          <p:cNvPr id="10" name="Picture 9">
            <a:extLst>
              <a:ext uri="{FF2B5EF4-FFF2-40B4-BE49-F238E27FC236}">
                <a16:creationId xmlns:a16="http://schemas.microsoft.com/office/drawing/2014/main" id="{2331FC57-F838-9244-9280-83F8EEB2132A}"/>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80275" y="4286504"/>
            <a:ext cx="5505190" cy="2372223"/>
          </a:xfrm>
          <a:prstGeom prst="rect">
            <a:avLst/>
          </a:prstGeom>
          <a:noFill/>
          <a:ln>
            <a:noFill/>
          </a:ln>
          <a:extLst>
            <a:ext uri="{FAA26D3D-D897-4be2-8F04-BA451C77F1D7}">
              <ma14:placeholderFlag xmlns="" xmlns:ma14="http://schemas.microsoft.com/office/mac/drawingml/2011/main"/>
            </a:ext>
          </a:extLst>
        </p:spPr>
      </p:pic>
      <p:sp>
        <p:nvSpPr>
          <p:cNvPr id="11" name="TextBox 10">
            <a:extLst>
              <a:ext uri="{FF2B5EF4-FFF2-40B4-BE49-F238E27FC236}">
                <a16:creationId xmlns:a16="http://schemas.microsoft.com/office/drawing/2014/main" id="{E7FEBEAA-DADA-854A-8C4D-5F91320193FC}"/>
              </a:ext>
            </a:extLst>
          </p:cNvPr>
          <p:cNvSpPr txBox="1"/>
          <p:nvPr/>
        </p:nvSpPr>
        <p:spPr>
          <a:xfrm>
            <a:off x="355600" y="2163001"/>
            <a:ext cx="212542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mn-cs"/>
              </a:rPr>
              <a:t>Thank you!</a:t>
            </a:r>
          </a:p>
        </p:txBody>
      </p:sp>
      <p:pic>
        <p:nvPicPr>
          <p:cNvPr id="12" name="Picture 11">
            <a:extLst>
              <a:ext uri="{FF2B5EF4-FFF2-40B4-BE49-F238E27FC236}">
                <a16:creationId xmlns:a16="http://schemas.microsoft.com/office/drawing/2014/main" id="{3AC0C318-BCDE-784B-A8E6-ADC6EDF9FF6B}"/>
              </a:ext>
            </a:extLst>
          </p:cNvPr>
          <p:cNvPicPr>
            <a:picLocks noChangeAspect="1"/>
          </p:cNvPicPr>
          <p:nvPr/>
        </p:nvPicPr>
        <p:blipFill>
          <a:blip r:embed="rId9"/>
          <a:stretch>
            <a:fillRect/>
          </a:stretch>
        </p:blipFill>
        <p:spPr>
          <a:xfrm>
            <a:off x="8022771" y="5763217"/>
            <a:ext cx="1110337" cy="1047280"/>
          </a:xfrm>
          <a:prstGeom prst="rect">
            <a:avLst/>
          </a:prstGeom>
        </p:spPr>
      </p:pic>
      <p:sp>
        <p:nvSpPr>
          <p:cNvPr id="13" name="Footer Placeholder 12">
            <a:extLst>
              <a:ext uri="{FF2B5EF4-FFF2-40B4-BE49-F238E27FC236}">
                <a16:creationId xmlns:a16="http://schemas.microsoft.com/office/drawing/2014/main" id="{6833E297-B05A-2A4A-88F9-795467F9DCD3}"/>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ABED"/>
                </a:solidFill>
                <a:effectLst/>
                <a:uLnTx/>
                <a:uFillTx/>
                <a:latin typeface="Trebuchet MS"/>
                <a:ea typeface="+mn-ea"/>
                <a:cs typeface="+mn-cs"/>
              </a:rPr>
              <a:t>ICUDDR Peru, 2019</a:t>
            </a:r>
          </a:p>
        </p:txBody>
      </p:sp>
      <p:sp>
        <p:nvSpPr>
          <p:cNvPr id="14" name="Slide Number Placeholder 13">
            <a:extLst>
              <a:ext uri="{FF2B5EF4-FFF2-40B4-BE49-F238E27FC236}">
                <a16:creationId xmlns:a16="http://schemas.microsoft.com/office/drawing/2014/main" id="{3809A132-13BF-8241-A302-45E1634D06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9ADBAF-9B08-EF4A-807F-94DB0FB1E6C0}" type="slidenum">
              <a:rPr kumimoji="0" lang="en-US" sz="1200" b="0" i="0" u="none" strike="noStrike" kern="1200" cap="none" spc="0" normalizeH="0" baseline="0" noProof="0" smtClean="0">
                <a:ln>
                  <a:noFill/>
                </a:ln>
                <a:solidFill>
                  <a:srgbClr val="1B3861"/>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1B3861"/>
              </a:solidFill>
              <a:effectLst/>
              <a:uLnTx/>
              <a:uFillTx/>
              <a:latin typeface="Trebuchet MS"/>
              <a:ea typeface="+mn-ea"/>
              <a:cs typeface="+mn-cs"/>
            </a:endParaRPr>
          </a:p>
        </p:txBody>
      </p:sp>
    </p:spTree>
    <p:extLst>
      <p:ext uri="{BB962C8B-B14F-4D97-AF65-F5344CB8AC3E}">
        <p14:creationId xmlns:p14="http://schemas.microsoft.com/office/powerpoint/2010/main" val="2868145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66625" y="1089226"/>
            <a:ext cx="6242180" cy="4637314"/>
          </a:xfrm>
          <a:prstGeom prst="rect">
            <a:avLst/>
          </a:prstGeom>
        </p:spPr>
      </p:pic>
      <p:sp>
        <p:nvSpPr>
          <p:cNvPr id="6" name="TextBox 5"/>
          <p:cNvSpPr txBox="1"/>
          <p:nvPr/>
        </p:nvSpPr>
        <p:spPr>
          <a:xfrm>
            <a:off x="2201779" y="3681663"/>
            <a:ext cx="4812631" cy="1692771"/>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Expanding Audiences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Kris Bosworth, Ph.D.  &amp; Joyce Phelps,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ICUDDR Conference</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 Peru  2019</a:t>
            </a:r>
          </a:p>
        </p:txBody>
      </p:sp>
      <p:sp>
        <p:nvSpPr>
          <p:cNvPr id="7" name="TextBox 6"/>
          <p:cNvSpPr txBox="1"/>
          <p:nvPr/>
        </p:nvSpPr>
        <p:spPr>
          <a:xfrm>
            <a:off x="2974312" y="2150348"/>
            <a:ext cx="4256668" cy="136765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Paper 3:   UPC SCHOOL TRACK</a:t>
            </a:r>
          </a:p>
        </p:txBody>
      </p:sp>
    </p:spTree>
    <p:extLst>
      <p:ext uri="{BB962C8B-B14F-4D97-AF65-F5344CB8AC3E}">
        <p14:creationId xmlns:p14="http://schemas.microsoft.com/office/powerpoint/2010/main" val="80193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722" y="491207"/>
            <a:ext cx="6195343" cy="987886"/>
          </a:xfrm>
        </p:spPr>
        <p:txBody>
          <a:bodyPr/>
          <a:lstStyle/>
          <a:p>
            <a:r>
              <a:rPr lang="en-US" sz="3600" b="1" dirty="0"/>
              <a:t>Intended</a:t>
            </a:r>
            <a:r>
              <a:rPr lang="en-US" b="1" dirty="0"/>
              <a:t> </a:t>
            </a:r>
            <a:r>
              <a:rPr lang="en-US" sz="3600" b="1" dirty="0"/>
              <a:t>Audiences</a:t>
            </a:r>
            <a:endParaRPr lang="en-US" b="1" dirty="0"/>
          </a:p>
        </p:txBody>
      </p:sp>
      <p:sp>
        <p:nvSpPr>
          <p:cNvPr id="3" name="Content Placeholder 2"/>
          <p:cNvSpPr>
            <a:spLocks noGrp="1"/>
          </p:cNvSpPr>
          <p:nvPr>
            <p:ph idx="1"/>
          </p:nvPr>
        </p:nvSpPr>
        <p:spPr/>
        <p:txBody>
          <a:bodyPr>
            <a:normAutofit fontScale="92500"/>
          </a:bodyPr>
          <a:lstStyle/>
          <a:p>
            <a:pPr marL="0" indent="0">
              <a:buNone/>
            </a:pPr>
            <a:r>
              <a:rPr lang="en-US" b="1" dirty="0"/>
              <a:t>COORDINATOR SERIES - Administrators/Decision makers/Policy makers </a:t>
            </a:r>
            <a:r>
              <a:rPr lang="en-US" dirty="0"/>
              <a:t> </a:t>
            </a:r>
          </a:p>
          <a:p>
            <a:pPr marL="0" indent="0">
              <a:buNone/>
            </a:pPr>
            <a:r>
              <a:rPr lang="en-US" dirty="0"/>
              <a:t>Professionals who have the </a:t>
            </a:r>
            <a:r>
              <a:rPr lang="en-US" b="1" dirty="0"/>
              <a:t>power</a:t>
            </a:r>
            <a:r>
              <a:rPr lang="en-US" dirty="0"/>
              <a:t> </a:t>
            </a:r>
            <a:r>
              <a:rPr lang="en-US" b="1" dirty="0"/>
              <a:t>and authority </a:t>
            </a:r>
            <a:r>
              <a:rPr lang="en-US" dirty="0"/>
              <a:t>to make decisions on programs or curriculum, allocation of resources or assignment of personnel in schools.</a:t>
            </a:r>
          </a:p>
          <a:p>
            <a:pPr marL="0" indent="0">
              <a:buNone/>
            </a:pPr>
            <a:endParaRPr lang="en-US" dirty="0"/>
          </a:p>
          <a:p>
            <a:pPr marL="0" indent="0">
              <a:buNone/>
            </a:pPr>
            <a:r>
              <a:rPr lang="en-US" b="1" dirty="0"/>
              <a:t>IMPLEMENTER SERIES – School Leaders/ teachers/Implementers/counselors</a:t>
            </a:r>
          </a:p>
          <a:p>
            <a:pPr marL="0" indent="0">
              <a:buNone/>
            </a:pPr>
            <a:r>
              <a:rPr lang="en-US" dirty="0"/>
              <a:t>Educators who have direct contact with students to teach prevention curriculum or implement prevention policies.</a:t>
            </a:r>
          </a:p>
          <a:p>
            <a:pPr marL="0" indent="0" algn="r">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 y="31140"/>
            <a:ext cx="1828799" cy="1371599"/>
          </a:xfrm>
          <a:prstGeom prst="rect">
            <a:avLst/>
          </a:prstGeom>
        </p:spPr>
      </p:pic>
    </p:spTree>
    <p:extLst>
      <p:ext uri="{BB962C8B-B14F-4D97-AF65-F5344CB8AC3E}">
        <p14:creationId xmlns:p14="http://schemas.microsoft.com/office/powerpoint/2010/main" val="3472939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722" y="385408"/>
            <a:ext cx="6598628" cy="1305281"/>
          </a:xfrm>
        </p:spPr>
        <p:txBody>
          <a:bodyPr/>
          <a:lstStyle/>
          <a:p>
            <a:r>
              <a:rPr lang="en-US" sz="3600" b="1" dirty="0"/>
              <a:t>School Track Courses</a:t>
            </a:r>
            <a:br>
              <a:rPr lang="en-US" sz="3600" b="1" dirty="0"/>
            </a:br>
            <a:r>
              <a:rPr lang="en-US" sz="3600" b="1" dirty="0"/>
              <a:t>Coordinator </a:t>
            </a:r>
            <a:r>
              <a:rPr lang="en-US" b="1" dirty="0"/>
              <a:t>Series</a:t>
            </a:r>
          </a:p>
        </p:txBody>
      </p:sp>
      <p:sp>
        <p:nvSpPr>
          <p:cNvPr id="3" name="Content Placeholder 2"/>
          <p:cNvSpPr>
            <a:spLocks noGrp="1"/>
          </p:cNvSpPr>
          <p:nvPr>
            <p:ph idx="1"/>
          </p:nvPr>
        </p:nvSpPr>
        <p:spPr>
          <a:xfrm>
            <a:off x="684544" y="1819501"/>
            <a:ext cx="7955791" cy="4307220"/>
          </a:xfrm>
        </p:spPr>
        <p:txBody>
          <a:bodyPr>
            <a:normAutofit fontScale="62500" lnSpcReduction="20000"/>
          </a:bodyPr>
          <a:lstStyle/>
          <a:p>
            <a:pPr marL="0" indent="0">
              <a:buNone/>
            </a:pPr>
            <a:r>
              <a:rPr lang="en-US" sz="4500" dirty="0"/>
              <a:t>#1 – Training introduction</a:t>
            </a:r>
          </a:p>
          <a:p>
            <a:pPr marL="0" indent="0">
              <a:buNone/>
            </a:pPr>
            <a:r>
              <a:rPr lang="en-US" sz="4500" dirty="0"/>
              <a:t>#2 –  Schools are important settings for prevention</a:t>
            </a:r>
          </a:p>
          <a:p>
            <a:pPr marL="0" indent="0">
              <a:buNone/>
            </a:pPr>
            <a:r>
              <a:rPr lang="en-US" sz="4500" dirty="0"/>
              <a:t>#3 – Child and adolescent development</a:t>
            </a:r>
          </a:p>
          <a:p>
            <a:pPr marL="0" indent="0">
              <a:buNone/>
            </a:pPr>
            <a:r>
              <a:rPr lang="en-US" sz="4500" dirty="0"/>
              <a:t>#4 –  Substance abuse problems defined</a:t>
            </a:r>
            <a:endParaRPr lang="en-US" sz="4500" b="1" dirty="0"/>
          </a:p>
          <a:p>
            <a:pPr marL="0" indent="0">
              <a:buNone/>
            </a:pPr>
            <a:r>
              <a:rPr lang="en-US" sz="4500" dirty="0"/>
              <a:t>#5 – Applying prevention theory</a:t>
            </a:r>
            <a:endParaRPr lang="en-US" sz="4500" b="1" dirty="0"/>
          </a:p>
          <a:p>
            <a:pPr marL="0" indent="0">
              <a:buNone/>
            </a:pPr>
            <a:r>
              <a:rPr lang="en-US" sz="4500" dirty="0"/>
              <a:t>#6 – Selecting the right prevention program</a:t>
            </a:r>
            <a:endParaRPr lang="en-US" sz="4500" b="1" dirty="0"/>
          </a:p>
          <a:p>
            <a:pPr marL="0" indent="0">
              <a:buNone/>
            </a:pPr>
            <a:r>
              <a:rPr lang="en-US" sz="4500" dirty="0"/>
              <a:t>#7 – School environment and policies</a:t>
            </a:r>
          </a:p>
          <a:p>
            <a:pPr marL="0" indent="0">
              <a:buNone/>
            </a:pPr>
            <a:r>
              <a:rPr lang="en-US" sz="4500" dirty="0"/>
              <a:t>#8 – Monitoring and evaluation</a:t>
            </a:r>
          </a:p>
          <a:p>
            <a:pPr marL="0" indent="0">
              <a:buNone/>
            </a:pPr>
            <a:r>
              <a:rPr lang="en-US" sz="4500" dirty="0"/>
              <a:t>#9 – Applications to practice</a:t>
            </a:r>
          </a:p>
          <a:p>
            <a:pPr marL="0" indent="0">
              <a:buNone/>
            </a:pPr>
            <a:endParaRPr lang="en-US" sz="45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 y="31140"/>
            <a:ext cx="1828799" cy="1371599"/>
          </a:xfrm>
          <a:prstGeom prst="rect">
            <a:avLst/>
          </a:prstGeom>
        </p:spPr>
      </p:pic>
    </p:spTree>
    <p:extLst>
      <p:ext uri="{BB962C8B-B14F-4D97-AF65-F5344CB8AC3E}">
        <p14:creationId xmlns:p14="http://schemas.microsoft.com/office/powerpoint/2010/main" val="3666742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722" y="309838"/>
            <a:ext cx="6598628" cy="1380851"/>
          </a:xfrm>
        </p:spPr>
        <p:txBody>
          <a:bodyPr>
            <a:normAutofit/>
          </a:bodyPr>
          <a:lstStyle/>
          <a:p>
            <a:r>
              <a:rPr lang="en-US" sz="3600" b="1" dirty="0"/>
              <a:t>School Track Courses</a:t>
            </a:r>
            <a:br>
              <a:rPr lang="en-US" sz="3600" b="1" dirty="0"/>
            </a:br>
            <a:r>
              <a:rPr lang="en-US" sz="3600" b="1" dirty="0"/>
              <a:t>Implementer Series</a:t>
            </a:r>
          </a:p>
        </p:txBody>
      </p:sp>
      <p:sp>
        <p:nvSpPr>
          <p:cNvPr id="3" name="Content Placeholder 2"/>
          <p:cNvSpPr>
            <a:spLocks noGrp="1"/>
          </p:cNvSpPr>
          <p:nvPr>
            <p:ph idx="1"/>
          </p:nvPr>
        </p:nvSpPr>
        <p:spPr>
          <a:xfrm>
            <a:off x="559558" y="1869743"/>
            <a:ext cx="7955791" cy="4307220"/>
          </a:xfrm>
        </p:spPr>
        <p:txBody>
          <a:bodyPr>
            <a:normAutofit fontScale="55000" lnSpcReduction="20000"/>
          </a:bodyPr>
          <a:lstStyle/>
          <a:p>
            <a:pPr marL="0" indent="0">
              <a:buNone/>
            </a:pPr>
            <a:r>
              <a:rPr lang="en-US" sz="4500" dirty="0"/>
              <a:t>#1 – Role of Schools in Prevention</a:t>
            </a:r>
            <a:r>
              <a:rPr lang="en-US" sz="4500" b="1" dirty="0"/>
              <a:t>*+</a:t>
            </a:r>
          </a:p>
          <a:p>
            <a:pPr marL="0" indent="0">
              <a:buNone/>
            </a:pPr>
            <a:r>
              <a:rPr lang="en-US" sz="4500" dirty="0"/>
              <a:t>#2 – Building Teams for School Prevention</a:t>
            </a:r>
            <a:r>
              <a:rPr lang="en-US" sz="4500" b="1" dirty="0"/>
              <a:t>*</a:t>
            </a:r>
          </a:p>
          <a:p>
            <a:pPr marL="0" indent="0">
              <a:buNone/>
            </a:pPr>
            <a:r>
              <a:rPr lang="en-US" sz="4500" dirty="0"/>
              <a:t>#3 – Creating School Policies</a:t>
            </a:r>
            <a:r>
              <a:rPr lang="en-US" sz="4500" b="1" dirty="0"/>
              <a:t>*</a:t>
            </a:r>
          </a:p>
          <a:p>
            <a:pPr marL="0" indent="0">
              <a:buNone/>
            </a:pPr>
            <a:r>
              <a:rPr lang="en-US" sz="4500" dirty="0"/>
              <a:t>#4 – Creating a School Prevention Climate</a:t>
            </a:r>
            <a:r>
              <a:rPr lang="en-US" sz="4500" b="1" dirty="0"/>
              <a:t>*</a:t>
            </a:r>
          </a:p>
          <a:p>
            <a:pPr marL="0" indent="0">
              <a:buNone/>
            </a:pPr>
            <a:r>
              <a:rPr lang="en-US" sz="4500" dirty="0"/>
              <a:t>#5 – Selecting Evidence-based Curricula/Programs</a:t>
            </a:r>
            <a:r>
              <a:rPr lang="en-US" sz="4500" b="1" dirty="0"/>
              <a:t>*</a:t>
            </a:r>
          </a:p>
          <a:p>
            <a:pPr marL="0" indent="0">
              <a:buNone/>
            </a:pPr>
            <a:r>
              <a:rPr lang="en-US" sz="4500" dirty="0"/>
              <a:t>#6 – Action Planning to Create a Comprehensive Prevention 	Initiative </a:t>
            </a:r>
            <a:r>
              <a:rPr lang="en-US" sz="4500" b="1" dirty="0"/>
              <a:t>*</a:t>
            </a:r>
          </a:p>
          <a:p>
            <a:pPr marL="0" indent="0">
              <a:buNone/>
            </a:pPr>
            <a:r>
              <a:rPr lang="en-US" sz="4500" dirty="0"/>
              <a:t>#7 - Positive Classroom Climate</a:t>
            </a:r>
            <a:r>
              <a:rPr lang="en-US" sz="4500" b="1" dirty="0"/>
              <a:t> +</a:t>
            </a:r>
          </a:p>
          <a:p>
            <a:pPr marL="0" indent="0">
              <a:buNone/>
            </a:pPr>
            <a:r>
              <a:rPr lang="en-US" sz="4500" dirty="0"/>
              <a:t>#8 - Interactive Teaching Skills </a:t>
            </a:r>
            <a:r>
              <a:rPr lang="en-US" sz="4500" b="1" dirty="0"/>
              <a:t>+</a:t>
            </a:r>
          </a:p>
          <a:p>
            <a:pPr marL="0" indent="0">
              <a:buNone/>
            </a:pPr>
            <a:endParaRPr lang="en-US" sz="4500" dirty="0"/>
          </a:p>
          <a:p>
            <a:pPr marL="0" indent="0">
              <a:buNone/>
            </a:pPr>
            <a:r>
              <a:rPr lang="en-US" sz="5100" b="1" dirty="0"/>
              <a:t>+ </a:t>
            </a:r>
            <a:r>
              <a:rPr lang="en-US" sz="4200" dirty="0"/>
              <a:t>= Teachers/Implementers  </a:t>
            </a:r>
            <a:r>
              <a:rPr lang="en-US" sz="4400" b="1" dirty="0"/>
              <a:t>*</a:t>
            </a:r>
            <a:r>
              <a:rPr lang="en-US" sz="4200" dirty="0"/>
              <a:t> = Administrators/Decision Makers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 y="31140"/>
            <a:ext cx="1828799" cy="1371599"/>
          </a:xfrm>
          <a:prstGeom prst="rect">
            <a:avLst/>
          </a:prstGeom>
        </p:spPr>
      </p:pic>
    </p:spTree>
    <p:extLst>
      <p:ext uri="{BB962C8B-B14F-4D97-AF65-F5344CB8AC3E}">
        <p14:creationId xmlns:p14="http://schemas.microsoft.com/office/powerpoint/2010/main" val="2568033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722" y="460979"/>
            <a:ext cx="6598628" cy="1229710"/>
          </a:xfrm>
        </p:spPr>
        <p:txBody>
          <a:bodyPr>
            <a:normAutofit/>
          </a:bodyPr>
          <a:lstStyle/>
          <a:p>
            <a:r>
              <a:rPr lang="en-US" sz="3600" b="1" dirty="0"/>
              <a:t>Non-School Applications</a:t>
            </a:r>
          </a:p>
        </p:txBody>
      </p:sp>
      <p:sp>
        <p:nvSpPr>
          <p:cNvPr id="3" name="Content Placeholder 2"/>
          <p:cNvSpPr>
            <a:spLocks noGrp="1"/>
          </p:cNvSpPr>
          <p:nvPr>
            <p:ph idx="1"/>
          </p:nvPr>
        </p:nvSpPr>
        <p:spPr>
          <a:xfrm>
            <a:off x="1678074" y="1808703"/>
            <a:ext cx="6837275" cy="4368260"/>
          </a:xfrm>
        </p:spPr>
        <p:txBody>
          <a:bodyPr>
            <a:normAutofit/>
          </a:bodyPr>
          <a:lstStyle/>
          <a:p>
            <a:pPr>
              <a:buFont typeface="Wingdings" panose="05000000000000000000" pitchFamily="2" charset="2"/>
              <a:buChar char="ü"/>
            </a:pPr>
            <a:r>
              <a:rPr lang="en-US" dirty="0"/>
              <a:t>Police</a:t>
            </a:r>
          </a:p>
          <a:p>
            <a:pPr>
              <a:buFont typeface="Wingdings" panose="05000000000000000000" pitchFamily="2" charset="2"/>
              <a:buChar char="ü"/>
            </a:pPr>
            <a:r>
              <a:rPr lang="en-US" sz="2800" dirty="0"/>
              <a:t>NGO’s</a:t>
            </a:r>
          </a:p>
          <a:p>
            <a:pPr>
              <a:buFont typeface="Wingdings" panose="05000000000000000000" pitchFamily="2" charset="2"/>
              <a:buChar char="ü"/>
            </a:pPr>
            <a:r>
              <a:rPr lang="en-US" dirty="0"/>
              <a:t>Court personnel</a:t>
            </a:r>
          </a:p>
          <a:p>
            <a:pPr>
              <a:buFont typeface="Wingdings" panose="05000000000000000000" pitchFamily="2" charset="2"/>
              <a:buChar char="ü"/>
            </a:pPr>
            <a:r>
              <a:rPr lang="en-US" dirty="0"/>
              <a:t>Religious groups</a:t>
            </a:r>
          </a:p>
          <a:p>
            <a:pPr>
              <a:buFont typeface="Wingdings" panose="05000000000000000000" pitchFamily="2" charset="2"/>
              <a:buChar char="ü"/>
            </a:pPr>
            <a:r>
              <a:rPr lang="en-US" dirty="0"/>
              <a:t>Youth organizations</a:t>
            </a:r>
          </a:p>
          <a:p>
            <a:pPr>
              <a:buFont typeface="Wingdings" panose="05000000000000000000" pitchFamily="2" charset="2"/>
              <a:buChar char="ü"/>
            </a:pPr>
            <a:r>
              <a:rPr lang="en-US" dirty="0"/>
              <a:t>Academics</a:t>
            </a:r>
          </a:p>
          <a:p>
            <a:pPr marL="0" indent="0">
              <a:buNone/>
            </a:pP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 y="31140"/>
            <a:ext cx="1828799" cy="1371599"/>
          </a:xfrm>
          <a:prstGeom prst="rect">
            <a:avLst/>
          </a:prstGeom>
        </p:spPr>
      </p:pic>
    </p:spTree>
    <p:extLst>
      <p:ext uri="{BB962C8B-B14F-4D97-AF65-F5344CB8AC3E}">
        <p14:creationId xmlns:p14="http://schemas.microsoft.com/office/powerpoint/2010/main" val="2695940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722" y="438307"/>
            <a:ext cx="6598628" cy="1252382"/>
          </a:xfrm>
        </p:spPr>
        <p:txBody>
          <a:bodyPr>
            <a:normAutofit/>
          </a:bodyPr>
          <a:lstStyle/>
          <a:p>
            <a:r>
              <a:rPr lang="en-US" sz="3600" b="1" dirty="0"/>
              <a:t>General Changes</a:t>
            </a:r>
          </a:p>
        </p:txBody>
      </p:sp>
      <p:sp>
        <p:nvSpPr>
          <p:cNvPr id="3" name="Content Placeholder 2"/>
          <p:cNvSpPr>
            <a:spLocks noGrp="1"/>
          </p:cNvSpPr>
          <p:nvPr>
            <p:ph idx="1"/>
          </p:nvPr>
        </p:nvSpPr>
        <p:spPr>
          <a:xfrm>
            <a:off x="628650" y="1690689"/>
            <a:ext cx="7886699" cy="4486274"/>
          </a:xfrm>
        </p:spPr>
        <p:txBody>
          <a:bodyPr>
            <a:normAutofit lnSpcReduction="10000"/>
          </a:bodyPr>
          <a:lstStyle/>
          <a:p>
            <a:pPr>
              <a:buFont typeface="Wingdings" panose="05000000000000000000" pitchFamily="2" charset="2"/>
              <a:buChar char="ü"/>
            </a:pPr>
            <a:r>
              <a:rPr lang="en-US" dirty="0"/>
              <a:t>Greater awareness of the complexity of issues surrounding youth substance use.</a:t>
            </a:r>
          </a:p>
          <a:p>
            <a:pPr>
              <a:buFont typeface="Wingdings" panose="05000000000000000000" pitchFamily="2" charset="2"/>
              <a:buChar char="ü"/>
            </a:pPr>
            <a:r>
              <a:rPr lang="en-US" dirty="0"/>
              <a:t>Appreciation for the role of research </a:t>
            </a:r>
          </a:p>
          <a:p>
            <a:pPr>
              <a:buFont typeface="Wingdings" panose="05000000000000000000" pitchFamily="2" charset="2"/>
              <a:buChar char="ü"/>
            </a:pPr>
            <a:r>
              <a:rPr lang="en-US" dirty="0"/>
              <a:t>Embrace of less punitive approaches</a:t>
            </a:r>
          </a:p>
          <a:p>
            <a:pPr>
              <a:buFont typeface="Wingdings" panose="05000000000000000000" pitchFamily="2" charset="2"/>
              <a:buChar char="ü"/>
            </a:pPr>
            <a:r>
              <a:rPr lang="en-US" sz="2800" dirty="0"/>
              <a:t>More strength-based/public health approaches</a:t>
            </a:r>
            <a:endParaRPr lang="en-US" dirty="0"/>
          </a:p>
          <a:p>
            <a:pPr>
              <a:buFont typeface="Wingdings" panose="05000000000000000000" pitchFamily="2" charset="2"/>
              <a:buChar char="ü"/>
            </a:pPr>
            <a:r>
              <a:rPr lang="en-US" dirty="0"/>
              <a:t>Willingness to try new interventions</a:t>
            </a:r>
          </a:p>
          <a:p>
            <a:pPr>
              <a:buFont typeface="Wingdings" panose="05000000000000000000" pitchFamily="2" charset="2"/>
              <a:buChar char="ü"/>
            </a:pPr>
            <a:r>
              <a:rPr lang="en-US" dirty="0"/>
              <a:t>More research/fact orientation about substance use rather than moral approach</a:t>
            </a:r>
          </a:p>
          <a:p>
            <a:pPr>
              <a:buFont typeface="Wingdings" panose="05000000000000000000" pitchFamily="2" charset="2"/>
              <a:buChar char="ü"/>
            </a:pPr>
            <a:r>
              <a:rPr lang="en-US" dirty="0"/>
              <a:t>Commitment to working with other youth serving groups - networking</a:t>
            </a:r>
          </a:p>
          <a:p>
            <a:pPr marL="0" indent="0">
              <a:buNone/>
            </a:pP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 y="31140"/>
            <a:ext cx="1828799" cy="1371599"/>
          </a:xfrm>
          <a:prstGeom prst="rect">
            <a:avLst/>
          </a:prstGeom>
        </p:spPr>
      </p:pic>
    </p:spTree>
    <p:extLst>
      <p:ext uri="{BB962C8B-B14F-4D97-AF65-F5344CB8AC3E}">
        <p14:creationId xmlns:p14="http://schemas.microsoft.com/office/powerpoint/2010/main" val="148025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 A Vision for UPC Dissemination</a:t>
            </a:r>
          </a:p>
        </p:txBody>
      </p:sp>
      <p:sp>
        <p:nvSpPr>
          <p:cNvPr id="6" name="Content Placeholder 5"/>
          <p:cNvSpPr>
            <a:spLocks noGrp="1"/>
          </p:cNvSpPr>
          <p:nvPr>
            <p:ph idx="13"/>
          </p:nvPr>
        </p:nvSpPr>
        <p:spPr>
          <a:xfrm>
            <a:off x="135802" y="2690950"/>
            <a:ext cx="7917302" cy="3809437"/>
          </a:xfrm>
        </p:spPr>
        <p:txBody>
          <a:bodyPr/>
          <a:lstStyle/>
          <a:p>
            <a:pPr marL="854869" indent="-342900">
              <a:buFont typeface="Arial" panose="020B0604020202020204" pitchFamily="34" charset="0"/>
              <a:buChar char="•"/>
            </a:pPr>
            <a:r>
              <a:rPr lang="en-US" dirty="0"/>
              <a:t>Science with practice </a:t>
            </a:r>
          </a:p>
          <a:p>
            <a:pPr marL="1202531" lvl="1" indent="-342900">
              <a:buFont typeface="Arial" panose="020B0604020202020204" pitchFamily="34" charset="0"/>
              <a:buChar char="•"/>
            </a:pPr>
            <a:r>
              <a:rPr lang="en-US" sz="1800" dirty="0"/>
              <a:t>Envisioning large-scale training and transformation of addiction </a:t>
            </a:r>
            <a:r>
              <a:rPr lang="en-US" sz="1800" dirty="0">
                <a:solidFill>
                  <a:schemeClr val="accent1">
                    <a:lumMod val="75000"/>
                  </a:schemeClr>
                </a:solidFill>
              </a:rPr>
              <a:t>prevention workforces, guided </a:t>
            </a:r>
            <a:r>
              <a:rPr lang="en-US" sz="1800" dirty="0"/>
              <a:t>by prevention science</a:t>
            </a:r>
          </a:p>
          <a:p>
            <a:pPr marL="1202531" lvl="1" indent="-342900">
              <a:buFont typeface="Arial" panose="020B0604020202020204" pitchFamily="34" charset="0"/>
              <a:buChar char="•"/>
            </a:pPr>
            <a:r>
              <a:rPr lang="en-US" sz="1800" dirty="0"/>
              <a:t>Harnessing the power of university networks applying addiction prevention science</a:t>
            </a:r>
          </a:p>
          <a:p>
            <a:pPr marL="854869" indent="-342900">
              <a:buFont typeface="Arial" panose="020B0604020202020204" pitchFamily="34" charset="0"/>
              <a:buChar char="•"/>
            </a:pPr>
            <a:r>
              <a:rPr lang="en-US" sz="1800" dirty="0"/>
              <a:t>One way to realize vision</a:t>
            </a:r>
            <a:r>
              <a:rPr lang="en-US" sz="1800" b="0" dirty="0">
                <a:solidFill>
                  <a:schemeClr val="accent1">
                    <a:lumMod val="75000"/>
                  </a:schemeClr>
                </a:solidFill>
              </a:rPr>
              <a:t>—Build on existing dissemination platforms </a:t>
            </a:r>
          </a:p>
          <a:p>
            <a:pPr marL="854869" indent="-342900">
              <a:buFont typeface="Arial" panose="020B0604020202020204" pitchFamily="34" charset="0"/>
              <a:buChar char="•"/>
            </a:pPr>
            <a:r>
              <a:rPr lang="en-US" sz="1800" dirty="0"/>
              <a:t>One type of dissemination platform</a:t>
            </a:r>
            <a:r>
              <a:rPr lang="en-US" sz="1800" b="0" dirty="0">
                <a:solidFill>
                  <a:schemeClr val="accent1">
                    <a:lumMod val="75000"/>
                  </a:schemeClr>
                </a:solidFill>
              </a:rPr>
              <a:t>—University outreach systems supporting community-university partnerships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707" y="1515115"/>
            <a:ext cx="2343654" cy="1310785"/>
          </a:xfrm>
          <a:prstGeom prst="rect">
            <a:avLst/>
          </a:prstGeom>
          <a:ln>
            <a:noFill/>
          </a:ln>
          <a:effectLst>
            <a:softEdge rad="112500"/>
          </a:effectLst>
        </p:spPr>
      </p:pic>
    </p:spTree>
    <p:extLst>
      <p:ext uri="{BB962C8B-B14F-4D97-AF65-F5344CB8AC3E}">
        <p14:creationId xmlns:p14="http://schemas.microsoft.com/office/powerpoint/2010/main" val="368606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anim calcmode="lin" valueType="num">
                                      <p:cBhvr>
                                        <p:cTn id="10" dur="1000" fill="hold"/>
                                        <p:tgtEl>
                                          <p:spTgt spid="7"/>
                                        </p:tgtEl>
                                        <p:attrNameLst>
                                          <p:attrName>ppt_x</p:attrName>
                                        </p:attrNameLst>
                                      </p:cBhvr>
                                      <p:tavLst>
                                        <p:tav tm="0">
                                          <p:val>
                                            <p:fltVal val="0.5"/>
                                          </p:val>
                                        </p:tav>
                                        <p:tav tm="100000">
                                          <p:val>
                                            <p:strVal val="#ppt_x"/>
                                          </p:val>
                                        </p:tav>
                                      </p:tavLst>
                                    </p:anim>
                                    <p:anim calcmode="lin" valueType="num">
                                      <p:cBhvr>
                                        <p:cTn id="11" dur="10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2613" y="1949381"/>
            <a:ext cx="6837275" cy="1523581"/>
          </a:xfrm>
        </p:spPr>
        <p:txBody>
          <a:bodyPr>
            <a:normAutofit/>
          </a:bodyPr>
          <a:lstStyle/>
          <a:p>
            <a:pPr marL="0" indent="0" algn="ctr">
              <a:buNone/>
            </a:pPr>
            <a:r>
              <a:rPr lang="en-US" sz="3600" b="1" dirty="0"/>
              <a:t>Examples from UPC Trainees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 y="31140"/>
            <a:ext cx="1828799" cy="1371599"/>
          </a:xfrm>
          <a:prstGeom prst="rect">
            <a:avLst/>
          </a:prstGeom>
        </p:spPr>
      </p:pic>
    </p:spTree>
    <p:extLst>
      <p:ext uri="{BB962C8B-B14F-4D97-AF65-F5344CB8AC3E}">
        <p14:creationId xmlns:p14="http://schemas.microsoft.com/office/powerpoint/2010/main" val="1135543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722" y="440697"/>
            <a:ext cx="7886700" cy="1325563"/>
          </a:xfrm>
        </p:spPr>
        <p:txBody>
          <a:bodyPr>
            <a:normAutofit/>
          </a:bodyPr>
          <a:lstStyle/>
          <a:p>
            <a:r>
              <a:rPr lang="en-US" sz="3600" b="1" dirty="0"/>
              <a:t>Regional Police Training</a:t>
            </a:r>
          </a:p>
        </p:txBody>
      </p:sp>
      <p:sp>
        <p:nvSpPr>
          <p:cNvPr id="3" name="Content Placeholder 2"/>
          <p:cNvSpPr>
            <a:spLocks noGrp="1"/>
          </p:cNvSpPr>
          <p:nvPr>
            <p:ph idx="1"/>
          </p:nvPr>
        </p:nvSpPr>
        <p:spPr>
          <a:xfrm>
            <a:off x="874208" y="1386673"/>
            <a:ext cx="7641142" cy="4790290"/>
          </a:xfrm>
        </p:spPr>
        <p:txBody>
          <a:bodyPr>
            <a:normAutofit fontScale="92500" lnSpcReduction="10000"/>
          </a:bodyPr>
          <a:lstStyle/>
          <a:p>
            <a:pPr marL="0" indent="0">
              <a:buNone/>
            </a:pPr>
            <a:endParaRPr lang="en-US" sz="2800" dirty="0"/>
          </a:p>
          <a:p>
            <a:pPr marL="0" indent="0">
              <a:buNone/>
            </a:pPr>
            <a:r>
              <a:rPr lang="en-US" sz="2800" dirty="0"/>
              <a:t>Ernesto is the director of the youth crimes unit of the regional police force.  </a:t>
            </a:r>
          </a:p>
          <a:p>
            <a:pPr marL="0" indent="0">
              <a:buNone/>
            </a:pPr>
            <a:r>
              <a:rPr lang="en-US" sz="2800" dirty="0"/>
              <a:t>His plan was to adapt the UPC information into the training he does for his unit. </a:t>
            </a:r>
          </a:p>
          <a:p>
            <a:pPr marL="0" indent="0">
              <a:buNone/>
            </a:pPr>
            <a:r>
              <a:rPr lang="en-US" sz="2800" dirty="0"/>
              <a:t>His previous training focused on just information about what different drugs did to the body and on the laws regarding drug violations. </a:t>
            </a:r>
          </a:p>
          <a:p>
            <a:pPr marL="0" indent="0">
              <a:buNone/>
            </a:pPr>
            <a:endParaRPr lang="en-US" dirty="0"/>
          </a:p>
          <a:p>
            <a:pPr marL="0" indent="0">
              <a:buNone/>
            </a:pPr>
            <a:r>
              <a:rPr lang="en-US" sz="2800" i="1" dirty="0"/>
              <a:t>“Officers need to </a:t>
            </a:r>
            <a:r>
              <a:rPr lang="en-US" i="1" dirty="0"/>
              <a:t>understand how complicated a problem this is and have more compassion in dealing with kid who are in the police </a:t>
            </a:r>
            <a:r>
              <a:rPr lang="en-US" sz="2800" i="1" dirty="0"/>
              <a:t>system.”</a:t>
            </a:r>
          </a:p>
          <a:p>
            <a:pPr marL="0" indent="0">
              <a:buNone/>
            </a:pPr>
            <a:endParaRPr lang="en-US" dirty="0"/>
          </a:p>
          <a:p>
            <a:pPr marL="0" indent="0">
              <a:buNone/>
            </a:pP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 y="31140"/>
            <a:ext cx="1828799" cy="1371599"/>
          </a:xfrm>
          <a:prstGeom prst="rect">
            <a:avLst/>
          </a:prstGeom>
        </p:spPr>
      </p:pic>
    </p:spTree>
    <p:extLst>
      <p:ext uri="{BB962C8B-B14F-4D97-AF65-F5344CB8AC3E}">
        <p14:creationId xmlns:p14="http://schemas.microsoft.com/office/powerpoint/2010/main" val="3367843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192" y="237392"/>
            <a:ext cx="6449158" cy="1453297"/>
          </a:xfrm>
        </p:spPr>
        <p:txBody>
          <a:bodyPr>
            <a:noAutofit/>
          </a:bodyPr>
          <a:lstStyle/>
          <a:p>
            <a:r>
              <a:rPr lang="en-US" sz="3600" b="1" dirty="0"/>
              <a:t>Non-school Youth Programing From Ngo’s, Religious Groups and Other Youth Organizations</a:t>
            </a:r>
          </a:p>
        </p:txBody>
      </p:sp>
      <p:sp>
        <p:nvSpPr>
          <p:cNvPr id="3" name="Content Placeholder 2"/>
          <p:cNvSpPr>
            <a:spLocks noGrp="1"/>
          </p:cNvSpPr>
          <p:nvPr>
            <p:ph idx="1"/>
          </p:nvPr>
        </p:nvSpPr>
        <p:spPr>
          <a:xfrm>
            <a:off x="482322" y="1768510"/>
            <a:ext cx="8033028" cy="4408453"/>
          </a:xfrm>
        </p:spPr>
        <p:txBody>
          <a:bodyPr>
            <a:normAutofit lnSpcReduction="10000"/>
          </a:bodyPr>
          <a:lstStyle/>
          <a:p>
            <a:pPr marL="0" indent="0">
              <a:buNone/>
            </a:pPr>
            <a:r>
              <a:rPr lang="en-US" sz="2800" dirty="0"/>
              <a:t>All three of these groups have programming for youth.  Each identified how they could integrate either evidence-based practices or entire curriculum into their activities schedule.</a:t>
            </a:r>
          </a:p>
          <a:p>
            <a:pPr marL="0" indent="0">
              <a:buNone/>
            </a:pPr>
            <a:r>
              <a:rPr lang="en-US" dirty="0"/>
              <a:t>Francisco (Youth conservation group) “</a:t>
            </a:r>
            <a:r>
              <a:rPr lang="en-US" i="1" dirty="0"/>
              <a:t>Now, we only talk about drugs with the older teens.  I see I need to be starting the conversations earlier.”</a:t>
            </a:r>
            <a:endParaRPr lang="en-US" sz="2800" i="1" dirty="0"/>
          </a:p>
          <a:p>
            <a:pPr marL="0" indent="0">
              <a:buNone/>
            </a:pPr>
            <a:r>
              <a:rPr lang="en-US" sz="2800" dirty="0"/>
              <a:t>Manuel( Religious group) “</a:t>
            </a:r>
            <a:r>
              <a:rPr lang="en-US" sz="2800" i="1" dirty="0"/>
              <a:t>We have had a lot of discussion about what to do with the youth on this topic.  Now, I can find a curriculum that we can use with our children.”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 y="31140"/>
            <a:ext cx="1828799" cy="1371599"/>
          </a:xfrm>
          <a:prstGeom prst="rect">
            <a:avLst/>
          </a:prstGeom>
        </p:spPr>
      </p:pic>
    </p:spTree>
    <p:extLst>
      <p:ext uri="{BB962C8B-B14F-4D97-AF65-F5344CB8AC3E}">
        <p14:creationId xmlns:p14="http://schemas.microsoft.com/office/powerpoint/2010/main" val="798480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722" y="589448"/>
            <a:ext cx="6598628" cy="1146583"/>
          </a:xfrm>
        </p:spPr>
        <p:txBody>
          <a:bodyPr>
            <a:normAutofit/>
          </a:bodyPr>
          <a:lstStyle/>
          <a:p>
            <a:r>
              <a:rPr lang="en-US" sz="3600" b="1" dirty="0"/>
              <a:t>Court System</a:t>
            </a:r>
          </a:p>
        </p:txBody>
      </p:sp>
      <p:sp>
        <p:nvSpPr>
          <p:cNvPr id="3" name="Content Placeholder 2"/>
          <p:cNvSpPr>
            <a:spLocks noGrp="1"/>
          </p:cNvSpPr>
          <p:nvPr>
            <p:ph idx="1"/>
          </p:nvPr>
        </p:nvSpPr>
        <p:spPr>
          <a:xfrm>
            <a:off x="874208" y="1386673"/>
            <a:ext cx="7641142" cy="4790290"/>
          </a:xfrm>
        </p:spPr>
        <p:txBody>
          <a:bodyPr>
            <a:normAutofit/>
          </a:bodyPr>
          <a:lstStyle/>
          <a:p>
            <a:pPr marL="0" indent="0">
              <a:buNone/>
            </a:pPr>
            <a:endParaRPr lang="en-US" sz="2800" dirty="0"/>
          </a:p>
          <a:p>
            <a:pPr marL="0" indent="0">
              <a:buNone/>
            </a:pPr>
            <a:r>
              <a:rPr lang="en-US" sz="2800" dirty="0"/>
              <a:t>Julia is a lawyer in the youth court system.  She was vocal in championing a more </a:t>
            </a:r>
            <a:r>
              <a:rPr lang="en-US" sz="2800" dirty="0" err="1"/>
              <a:t>wholistic</a:t>
            </a:r>
            <a:r>
              <a:rPr lang="en-US" sz="2800" dirty="0"/>
              <a:t> approach to dealing with youth who are using substances.</a:t>
            </a:r>
          </a:p>
          <a:p>
            <a:pPr marL="0" indent="0">
              <a:buNone/>
            </a:pPr>
            <a:r>
              <a:rPr lang="en-US" i="1" dirty="0"/>
              <a:t>“We have punished many kids who are not serious about using drugs.  Our punishment pushes them in that direction.  What I have learned is that there are other approaches.  I don’t know if I can change the system, but I have some more information to try.”</a:t>
            </a:r>
            <a:endParaRPr lang="en-US" sz="2800"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 y="31140"/>
            <a:ext cx="1828799" cy="1371599"/>
          </a:xfrm>
          <a:prstGeom prst="rect">
            <a:avLst/>
          </a:prstGeom>
        </p:spPr>
      </p:pic>
    </p:spTree>
    <p:extLst>
      <p:ext uri="{BB962C8B-B14F-4D97-AF65-F5344CB8AC3E}">
        <p14:creationId xmlns:p14="http://schemas.microsoft.com/office/powerpoint/2010/main" val="694261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722" y="423193"/>
            <a:ext cx="6598628" cy="1267496"/>
          </a:xfrm>
        </p:spPr>
        <p:txBody>
          <a:bodyPr>
            <a:normAutofit/>
          </a:bodyPr>
          <a:lstStyle/>
          <a:p>
            <a:r>
              <a:rPr lang="en-US" sz="3600" b="1" dirty="0"/>
              <a:t>Conclusions </a:t>
            </a:r>
          </a:p>
        </p:txBody>
      </p:sp>
      <p:sp>
        <p:nvSpPr>
          <p:cNvPr id="3" name="Content Placeholder 2"/>
          <p:cNvSpPr>
            <a:spLocks noGrp="1"/>
          </p:cNvSpPr>
          <p:nvPr>
            <p:ph idx="1"/>
          </p:nvPr>
        </p:nvSpPr>
        <p:spPr>
          <a:xfrm>
            <a:off x="874208" y="1690689"/>
            <a:ext cx="7641142" cy="4486274"/>
          </a:xfrm>
        </p:spPr>
        <p:txBody>
          <a:bodyPr>
            <a:normAutofit lnSpcReduction="10000"/>
          </a:bodyPr>
          <a:lstStyle/>
          <a:p>
            <a:pPr>
              <a:buFont typeface="Wingdings" panose="05000000000000000000" pitchFamily="2" charset="2"/>
              <a:buChar char="§"/>
            </a:pPr>
            <a:endParaRPr lang="en-US" dirty="0"/>
          </a:p>
          <a:p>
            <a:pPr>
              <a:buFont typeface="Wingdings" panose="05000000000000000000" pitchFamily="2" charset="2"/>
              <a:buChar char="§"/>
            </a:pPr>
            <a:r>
              <a:rPr lang="en-US" dirty="0"/>
              <a:t>The UPC School Track curriculum is flexible enough to be of use to non-school organizations who either</a:t>
            </a:r>
          </a:p>
          <a:p>
            <a:pPr lvl="1">
              <a:buFont typeface="Wingdings" panose="05000000000000000000" pitchFamily="2" charset="2"/>
              <a:buChar char="§"/>
            </a:pPr>
            <a:r>
              <a:rPr lang="en-US" dirty="0"/>
              <a:t>Serve youth or</a:t>
            </a:r>
          </a:p>
          <a:p>
            <a:pPr lvl="1">
              <a:buFont typeface="Wingdings" panose="05000000000000000000" pitchFamily="2" charset="2"/>
              <a:buChar char="§"/>
            </a:pPr>
            <a:r>
              <a:rPr lang="en-US" dirty="0"/>
              <a:t>Train professionals (police, teachers) who work with youth</a:t>
            </a:r>
          </a:p>
          <a:p>
            <a:pPr>
              <a:buFont typeface="Wingdings" panose="05000000000000000000" pitchFamily="2" charset="2"/>
              <a:buChar char="§"/>
            </a:pPr>
            <a:r>
              <a:rPr lang="en-US" dirty="0"/>
              <a:t>Including participants from other youth serving organizations increases the networking possibilities to provide youth with consistent messaging about substance use.</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 y="31140"/>
            <a:ext cx="1828799" cy="1371599"/>
          </a:xfrm>
          <a:prstGeom prst="rect">
            <a:avLst/>
          </a:prstGeom>
        </p:spPr>
      </p:pic>
    </p:spTree>
    <p:extLst>
      <p:ext uri="{BB962C8B-B14F-4D97-AF65-F5344CB8AC3E}">
        <p14:creationId xmlns:p14="http://schemas.microsoft.com/office/powerpoint/2010/main" val="4274796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60293" y="820621"/>
          <a:ext cx="8686800" cy="431292"/>
        </p:xfrm>
        <a:graphic>
          <a:graphicData uri="http://schemas.openxmlformats.org/drawingml/2006/table">
            <a:tbl>
              <a:tblPr firstRow="1" bandRow="1">
                <a:tableStyleId>{5C22544A-7EE6-4342-B048-85BDC9FD1C3A}</a:tableStyleId>
              </a:tblPr>
              <a:tblGrid>
                <a:gridCol w="1133061">
                  <a:extLst>
                    <a:ext uri="{9D8B030D-6E8A-4147-A177-3AD203B41FA5}">
                      <a16:colId xmlns:a16="http://schemas.microsoft.com/office/drawing/2014/main" val="20000"/>
                    </a:ext>
                  </a:extLst>
                </a:gridCol>
                <a:gridCol w="2077278">
                  <a:extLst>
                    <a:ext uri="{9D8B030D-6E8A-4147-A177-3AD203B41FA5}">
                      <a16:colId xmlns:a16="http://schemas.microsoft.com/office/drawing/2014/main" val="20001"/>
                    </a:ext>
                  </a:extLst>
                </a:gridCol>
                <a:gridCol w="1875854">
                  <a:extLst>
                    <a:ext uri="{9D8B030D-6E8A-4147-A177-3AD203B41FA5}">
                      <a16:colId xmlns:a16="http://schemas.microsoft.com/office/drawing/2014/main" val="20002"/>
                    </a:ext>
                  </a:extLst>
                </a:gridCol>
                <a:gridCol w="1334485">
                  <a:extLst>
                    <a:ext uri="{9D8B030D-6E8A-4147-A177-3AD203B41FA5}">
                      <a16:colId xmlns:a16="http://schemas.microsoft.com/office/drawing/2014/main" val="20003"/>
                    </a:ext>
                  </a:extLst>
                </a:gridCol>
                <a:gridCol w="1133061">
                  <a:extLst>
                    <a:ext uri="{9D8B030D-6E8A-4147-A177-3AD203B41FA5}">
                      <a16:colId xmlns:a16="http://schemas.microsoft.com/office/drawing/2014/main" val="20004"/>
                    </a:ext>
                  </a:extLst>
                </a:gridCol>
                <a:gridCol w="1133061">
                  <a:extLst>
                    <a:ext uri="{9D8B030D-6E8A-4147-A177-3AD203B41FA5}">
                      <a16:colId xmlns:a16="http://schemas.microsoft.com/office/drawing/2014/main" val="20005"/>
                    </a:ext>
                  </a:extLst>
                </a:gridCol>
              </a:tblGrid>
              <a:tr h="21010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u="none" dirty="0">
                          <a:solidFill>
                            <a:schemeClr val="tx1"/>
                          </a:solidFill>
                          <a:effectLst/>
                          <a:latin typeface="+mn-lt"/>
                        </a:rPr>
                        <a:t>Inputs</a:t>
                      </a:r>
                      <a:r>
                        <a:rPr lang="en-US" sz="900" b="1" u="none" dirty="0">
                          <a:solidFill>
                            <a:schemeClr val="tx1"/>
                          </a:solidFill>
                          <a:effectLst/>
                        </a:rPr>
                        <a:t> </a:t>
                      </a:r>
                      <a:endParaRPr lang="en-US" sz="900" b="1"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66"/>
                    </a:solidFill>
                  </a:tcPr>
                </a:tc>
                <a:tc gridSpan="2">
                  <a:txBody>
                    <a:bodyPr/>
                    <a:lstStyle/>
                    <a:p>
                      <a:pPr marL="0" marR="0" algn="ctr">
                        <a:lnSpc>
                          <a:spcPct val="107000"/>
                        </a:lnSpc>
                        <a:spcBef>
                          <a:spcPts val="0"/>
                        </a:spcBef>
                        <a:spcAft>
                          <a:spcPts val="0"/>
                        </a:spcAft>
                      </a:pPr>
                      <a:r>
                        <a:rPr lang="en-US" sz="1000" b="1" u="none" dirty="0">
                          <a:solidFill>
                            <a:schemeClr val="tx1"/>
                          </a:solidFill>
                          <a:effectLst/>
                        </a:rPr>
                        <a:t>Phase I Outputs</a:t>
                      </a:r>
                      <a:endParaRPr lang="en-US" sz="1000" b="1"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66"/>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000" b="1" u="none" dirty="0">
                          <a:solidFill>
                            <a:schemeClr val="tx1"/>
                          </a:solidFill>
                          <a:effectLst/>
                        </a:rPr>
                        <a:t>*Intended Outcomes</a:t>
                      </a:r>
                      <a:endParaRPr lang="en-US" sz="1000" b="1"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6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6915">
                <a:tc>
                  <a:txBody>
                    <a:bodyPr/>
                    <a:lstStyle/>
                    <a:p>
                      <a:pPr marL="0" marR="0" algn="ctr">
                        <a:lnSpc>
                          <a:spcPct val="107000"/>
                        </a:lnSpc>
                        <a:spcBef>
                          <a:spcPts val="0"/>
                        </a:spcBef>
                        <a:spcAft>
                          <a:spcPts val="0"/>
                        </a:spcAft>
                      </a:pPr>
                      <a:endParaRPr lang="en-US" sz="1000" b="1"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b="1" u="none" dirty="0">
                          <a:effectLst/>
                        </a:rPr>
                        <a:t>Activities</a:t>
                      </a:r>
                      <a:endParaRPr lang="en-US" sz="1000" b="1"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288" marB="1828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b="1" u="none" dirty="0">
                          <a:effectLst/>
                        </a:rPr>
                        <a:t>Results</a:t>
                      </a:r>
                      <a:endParaRPr lang="en-US" sz="1000" b="1"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b="1" u="none" dirty="0">
                          <a:effectLst/>
                        </a:rPr>
                        <a:t>Short-Term</a:t>
                      </a:r>
                      <a:endParaRPr lang="en-US" sz="1000" b="1"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288" marB="1828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ts val="800"/>
                        </a:lnSpc>
                        <a:spcBef>
                          <a:spcPts val="0"/>
                        </a:spcBef>
                        <a:spcAft>
                          <a:spcPts val="0"/>
                        </a:spcAft>
                      </a:pPr>
                      <a:r>
                        <a:rPr lang="en-US" sz="1000" b="1" u="none" dirty="0">
                          <a:effectLst/>
                        </a:rPr>
                        <a:t>Intermediate</a:t>
                      </a:r>
                      <a:endParaRPr lang="en-US" sz="1000" b="1"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288" marB="1828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ts val="800"/>
                        </a:lnSpc>
                        <a:spcBef>
                          <a:spcPts val="0"/>
                        </a:spcBef>
                        <a:spcAft>
                          <a:spcPts val="0"/>
                        </a:spcAft>
                      </a:pPr>
                      <a:r>
                        <a:rPr lang="en-US" sz="1000" b="1" u="none" dirty="0">
                          <a:effectLst/>
                        </a:rPr>
                        <a:t>Long-Term</a:t>
                      </a:r>
                      <a:endParaRPr lang="en-US" sz="1000" b="1"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288" marB="18288"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66"/>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169203" y="1618867"/>
            <a:ext cx="1005840" cy="4616970"/>
          </a:xfrm>
          <a:prstGeom prst="rect">
            <a:avLst/>
          </a:prstGeom>
          <a:noFill/>
          <a:ln>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nchorCtr="0"/>
          <a:lstStyle/>
          <a:p>
            <a:pPr marL="60325" marR="0" lvl="0" indent="-60325" algn="l" defTabSz="914400" rtl="0" eaLnBrk="1" fontAlgn="auto" latinLnBrk="0" hangingPunct="1">
              <a:lnSpc>
                <a:spcPts val="9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Existing UPC training materials</a:t>
            </a:r>
          </a:p>
          <a:p>
            <a:pPr marL="60325" marR="0" lvl="0" indent="-60325" algn="l" defTabSz="914400" rtl="0" eaLnBrk="1" fontAlgn="auto" latinLnBrk="0" hangingPunct="1">
              <a:lnSpc>
                <a:spcPts val="9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Expertise of NA Region steering committee/other university representatives</a:t>
            </a:r>
          </a:p>
          <a:p>
            <a:pPr marL="60325" marR="0" lvl="0" indent="-60325" algn="l" defTabSz="914400" rtl="0" eaLnBrk="1" fontAlgn="auto" latinLnBrk="0" hangingPunct="1">
              <a:lnSpc>
                <a:spcPts val="9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Funding from INL/CP/other sources</a:t>
            </a:r>
          </a:p>
          <a:p>
            <a:pPr marL="60325" marR="0" lvl="0" indent="-60325" algn="l" defTabSz="914400" rtl="0" eaLnBrk="1" fontAlgn="auto" latinLnBrk="0" hangingPunct="1">
              <a:lnSpc>
                <a:spcPts val="9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In-kind support from UPC developer  universities</a:t>
            </a:r>
          </a:p>
          <a:p>
            <a:pPr marL="60325" marR="0" lvl="0" indent="-60325" algn="l" defTabSz="914400" rtl="0" eaLnBrk="1" fontAlgn="auto" latinLnBrk="0" hangingPunct="1">
              <a:lnSpc>
                <a:spcPts val="9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Expertise, funding, in-kind supports from international partners/ stakeholders– including INL, CP-ICCE, ISSUP, PEAG</a:t>
            </a:r>
          </a:p>
          <a:p>
            <a:pPr marL="60325" marR="0" lvl="0" indent="-60325" algn="l" defTabSz="914400" rtl="0" eaLnBrk="1" fontAlgn="auto" latinLnBrk="0" hangingPunct="1">
              <a:lnSpc>
                <a:spcPts val="9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Existing evidence-based interventions (EBIs-programs, practices, policies)</a:t>
            </a:r>
          </a:p>
          <a:p>
            <a:pPr marL="60325" marR="0" lvl="0" indent="-60325" algn="l" defTabSz="914400" rtl="0" eaLnBrk="1" fontAlgn="auto" latinLnBrk="0" hangingPunct="1">
              <a:lnSpc>
                <a:spcPts val="9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Existing education, health, social service infrastructures</a:t>
            </a:r>
          </a:p>
          <a:p>
            <a:pPr marL="60325" marR="0" lvl="0" indent="-60325" algn="l" defTabSz="914400" rtl="0" eaLnBrk="1" fontAlgn="auto" latinLnBrk="0" hangingPunct="1">
              <a:lnSpc>
                <a:spcPts val="9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Regulations concerning credentialing of prevention professionals</a:t>
            </a:r>
          </a:p>
        </p:txBody>
      </p:sp>
      <p:sp>
        <p:nvSpPr>
          <p:cNvPr id="8" name="Rectangle 7"/>
          <p:cNvSpPr/>
          <p:nvPr/>
        </p:nvSpPr>
        <p:spPr>
          <a:xfrm>
            <a:off x="1447930" y="1323161"/>
            <a:ext cx="1828800" cy="137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3716" tIns="18288" rIns="13716" bIns="13716" rtlCol="0" anchor="ctr" anchorCtr="0"/>
          <a:lstStyle/>
          <a:p>
            <a:pPr marL="111125" marR="0" lvl="0" indent="-111125" algn="l" defTabSz="914400" rtl="0" eaLnBrk="1" fontAlgn="auto" latinLnBrk="0" hangingPunct="1">
              <a:lnSpc>
                <a:spcPts val="825"/>
              </a:lnSpc>
              <a:spcBef>
                <a:spcPts val="0"/>
              </a:spcBef>
              <a:spcAft>
                <a:spcPts val="0"/>
              </a:spcAft>
              <a:buClrTx/>
              <a:buSzTx/>
              <a:buFontTx/>
              <a:buNone/>
              <a:tabLst>
                <a:tab pos="111125" algn="l"/>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1. Conduct Consumer Research and Market Analyses </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4625" marR="0" lvl="0" indent="-63500" algn="l" defTabSz="914400" rtl="0" eaLnBrk="1" fontAlgn="auto" latinLnBrk="0" hangingPunct="1">
              <a:lnSpc>
                <a:spcPts val="825"/>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Identify potential UPC Education Providers (EPs) of four types</a:t>
            </a:r>
          </a:p>
          <a:p>
            <a:pPr marL="285750" marR="0" lvl="0" indent="-111125" algn="l" defTabSz="914400" rtl="0" eaLnBrk="1" fontAlgn="auto" latinLnBrk="0" hangingPunct="1">
              <a:lnSpc>
                <a:spcPts val="825"/>
              </a:lnSpc>
              <a:spcBef>
                <a:spcPts val="0"/>
              </a:spcBef>
              <a:spcAft>
                <a:spcPts val="0"/>
              </a:spcAft>
              <a:buClrTx/>
              <a:buSzTx/>
              <a:buFont typeface="Symbol" panose="05050102010706020507" pitchFamily="18" charset="2"/>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Professional organizations</a:t>
            </a:r>
          </a:p>
          <a:p>
            <a:pPr marL="285750" marR="0" lvl="0" indent="-111125" algn="l" defTabSz="914400" rtl="0" eaLnBrk="1" fontAlgn="auto" latinLnBrk="0" hangingPunct="1">
              <a:lnSpc>
                <a:spcPts val="825"/>
              </a:lnSpc>
              <a:spcBef>
                <a:spcPts val="0"/>
              </a:spcBef>
              <a:spcAft>
                <a:spcPts val="0"/>
              </a:spcAft>
              <a:buClrTx/>
              <a:buSzTx/>
              <a:buFont typeface="Symbol" panose="05050102010706020507" pitchFamily="18" charset="2"/>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Universities (both enrolled and non-traditional students)</a:t>
            </a:r>
          </a:p>
          <a:p>
            <a:pPr marL="285750" marR="0" lvl="0" indent="-111125" algn="l" defTabSz="914400" rtl="0" eaLnBrk="1" fontAlgn="auto" latinLnBrk="0" hangingPunct="1">
              <a:lnSpc>
                <a:spcPts val="825"/>
              </a:lnSpc>
              <a:spcBef>
                <a:spcPts val="0"/>
              </a:spcBef>
              <a:spcAft>
                <a:spcPts val="0"/>
              </a:spcAft>
              <a:buClrTx/>
              <a:buSzTx/>
              <a:buFont typeface="Symbol" panose="05050102010706020507" pitchFamily="18" charset="2"/>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Governmental agencies</a:t>
            </a:r>
          </a:p>
          <a:p>
            <a:pPr marL="285750" marR="0" lvl="0" indent="-111125" algn="l" defTabSz="914400" rtl="0" eaLnBrk="1" fontAlgn="auto" latinLnBrk="0" hangingPunct="1">
              <a:lnSpc>
                <a:spcPts val="825"/>
              </a:lnSpc>
              <a:spcBef>
                <a:spcPts val="0"/>
              </a:spcBef>
              <a:spcAft>
                <a:spcPts val="0"/>
              </a:spcAft>
              <a:buClrTx/>
              <a:buSzTx/>
              <a:buFont typeface="Symbol" panose="05050102010706020507" pitchFamily="18" charset="2"/>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Non-governmental employers of service providers</a:t>
            </a:r>
          </a:p>
          <a:p>
            <a:pPr marL="174625" marR="0" lvl="0" indent="-63500" algn="l" defTabSz="914400" rtl="0" eaLnBrk="1" fontAlgn="auto" latinLnBrk="0" hangingPunct="1">
              <a:lnSpc>
                <a:spcPts val="825"/>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Conduct research on EP preferences on training format and content</a:t>
            </a:r>
          </a:p>
        </p:txBody>
      </p:sp>
      <p:sp>
        <p:nvSpPr>
          <p:cNvPr id="9" name="Rectangle 8"/>
          <p:cNvSpPr/>
          <p:nvPr/>
        </p:nvSpPr>
        <p:spPr>
          <a:xfrm>
            <a:off x="1447930" y="3575677"/>
            <a:ext cx="1828800" cy="914400"/>
          </a:xfrm>
          <a:prstGeom prst="rect">
            <a:avLst/>
          </a:prstGeom>
          <a:noFill/>
          <a:ln w="12700" cap="flat" cmpd="sng" algn="ctr">
            <a:solidFill>
              <a:srgbClr val="5B9BD5">
                <a:shade val="50000"/>
              </a:srgbClr>
            </a:solidFill>
            <a:prstDash val="solid"/>
            <a:miter lim="800000"/>
          </a:ln>
          <a:effectLst/>
        </p:spPr>
        <p:txBody>
          <a:bodyPr rot="0" spcFirstLastPara="0" vert="horz" wrap="square" lIns="13716" tIns="18288"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825"/>
              </a:lnSpc>
              <a:spcBef>
                <a:spcPts val="0"/>
              </a:spcBef>
              <a:spcAft>
                <a:spcPts val="0"/>
              </a:spcAft>
              <a:buClrTx/>
              <a:buSzTx/>
              <a:buFontTx/>
              <a:buNone/>
              <a:tabLst>
                <a:tab pos="111125" algn="l"/>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3. Develop procedures for EP screening and “start-up” </a:t>
            </a:r>
          </a:p>
          <a:p>
            <a:pPr marL="174625" marR="0" lvl="0" indent="-63500" algn="l" defTabSz="914400" rtl="0" eaLnBrk="1" fontAlgn="auto" latinLnBrk="0" hangingPunct="1">
              <a:lnSpc>
                <a:spcPts val="825"/>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Readiness assessments of potential EPs</a:t>
            </a:r>
          </a:p>
          <a:p>
            <a:pPr marL="174625" marR="0" lvl="0" indent="-63500" algn="l" defTabSz="914400" rtl="0" eaLnBrk="1" fontAlgn="auto" latinLnBrk="0" hangingPunct="1">
              <a:lnSpc>
                <a:spcPts val="825"/>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Provider application materials</a:t>
            </a:r>
          </a:p>
          <a:p>
            <a:pPr marL="174625" marR="0" lvl="0" indent="-63500" algn="l" defTabSz="914400" rtl="0" eaLnBrk="1" fontAlgn="auto" latinLnBrk="0" hangingPunct="1">
              <a:lnSpc>
                <a:spcPts val="825"/>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Introductory UPC materials for selected EPs, including credentialing summary</a:t>
            </a: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1441384" y="2764017"/>
            <a:ext cx="1828800" cy="742404"/>
          </a:xfrm>
          <a:prstGeom prst="rect">
            <a:avLst/>
          </a:prstGeom>
          <a:noFill/>
          <a:ln w="12700" cap="flat" cmpd="sng" algn="ctr">
            <a:solidFill>
              <a:srgbClr val="5B9BD5">
                <a:shade val="50000"/>
              </a:srgbClr>
            </a:solidFill>
            <a:prstDash val="solid"/>
            <a:miter lim="800000"/>
          </a:ln>
          <a:effectLst/>
        </p:spPr>
        <p:txBody>
          <a:bodyPr rot="0" spcFirstLastPara="0" vert="horz" wrap="square" lIns="13716" tIns="13716"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825"/>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2</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 Develop marketing approach for increasing reach to potential EP types</a:t>
            </a:r>
          </a:p>
          <a:p>
            <a:pPr marL="174625" marR="0" lvl="0" indent="-63500" algn="l" defTabSz="914400" rtl="0" eaLnBrk="1" fontAlgn="auto" latinLnBrk="0" hangingPunct="1">
              <a:lnSpc>
                <a:spcPts val="825"/>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Marketing materials, including core/systems training options</a:t>
            </a:r>
          </a:p>
          <a:p>
            <a:pPr marL="174625" marR="0" lvl="0" indent="-63500" algn="l" defTabSz="914400" rtl="0" eaLnBrk="1" fontAlgn="auto" latinLnBrk="0" hangingPunct="1">
              <a:lnSpc>
                <a:spcPts val="825"/>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Marketing strategies for specific audience segments </a:t>
            </a: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1447930" y="5606295"/>
            <a:ext cx="1828800" cy="529987"/>
          </a:xfrm>
          <a:prstGeom prst="rect">
            <a:avLst/>
          </a:prstGeom>
          <a:noFill/>
          <a:ln w="12700" cap="flat" cmpd="sng" algn="ctr">
            <a:solidFill>
              <a:srgbClr val="5B9BD5">
                <a:shade val="50000"/>
              </a:srgbClr>
            </a:solidFill>
            <a:prstDash val="solid"/>
            <a:miter lim="800000"/>
          </a:ln>
          <a:effectLst/>
        </p:spPr>
        <p:txBody>
          <a:bodyPr rot="0" spcFirstLastPara="0" vert="horz" wrap="square" lIns="13716" tIns="18288"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825"/>
              </a:lnSpc>
              <a:spcBef>
                <a:spcPts val="0"/>
              </a:spcBef>
              <a:spcAft>
                <a:spcPts val="0"/>
              </a:spcAft>
              <a:buClrTx/>
              <a:buSzTx/>
              <a:buFontTx/>
              <a:buNone/>
              <a:tabLst>
                <a:tab pos="111125" algn="l"/>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5. Develop data collection capacities-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data</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procedures and systems that build on ISSUP foundation for tracking UPC trainees, credentialing, EPs</a:t>
            </a:r>
          </a:p>
        </p:txBody>
      </p:sp>
      <p:sp>
        <p:nvSpPr>
          <p:cNvPr id="13" name="Rectangle 12"/>
          <p:cNvSpPr/>
          <p:nvPr/>
        </p:nvSpPr>
        <p:spPr>
          <a:xfrm>
            <a:off x="1447930" y="4559333"/>
            <a:ext cx="1828800" cy="977706"/>
          </a:xfrm>
          <a:prstGeom prst="rect">
            <a:avLst/>
          </a:prstGeom>
          <a:noFill/>
          <a:ln w="12700" cap="flat" cmpd="sng" algn="ctr">
            <a:solidFill>
              <a:srgbClr val="5B9BD5">
                <a:shade val="50000"/>
              </a:srgbClr>
            </a:solidFill>
            <a:prstDash val="solid"/>
            <a:miter lim="800000"/>
          </a:ln>
          <a:effectLst/>
        </p:spPr>
        <p:txBody>
          <a:bodyPr rot="0" spcFirstLastPara="0" vert="horz" wrap="square" lIns="18288" tIns="18288" rIns="18288" bIns="18288"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825"/>
              </a:lnSpc>
              <a:spcBef>
                <a:spcPts val="0"/>
              </a:spcBef>
              <a:spcAft>
                <a:spcPts val="0"/>
              </a:spcAft>
              <a:buClrTx/>
              <a:buSzTx/>
              <a:buFontTx/>
              <a:buNone/>
              <a:tabLst>
                <a:tab pos="111125" algn="l"/>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4. Conduct Initial Trainings with both UPC-C and UPC-I series for EPs</a:t>
            </a:r>
          </a:p>
          <a:p>
            <a:pPr marL="174625" marR="0" lvl="0" indent="-63500" algn="l" defTabSz="914400" rtl="0" eaLnBrk="1" fontAlgn="auto" latinLnBrk="0" hangingPunct="1">
              <a:lnSpc>
                <a:spcPts val="825"/>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Standard in-person trainings/summer training institutes</a:t>
            </a:r>
          </a:p>
          <a:p>
            <a:pPr marL="174625" marR="0" lvl="0" indent="-63500" algn="l" defTabSz="914400" rtl="0" eaLnBrk="1" fontAlgn="auto" latinLnBrk="0" hangingPunct="1">
              <a:lnSpc>
                <a:spcPts val="825"/>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Online/blended learning delivery modalities</a:t>
            </a:r>
          </a:p>
          <a:p>
            <a:pPr marL="174625" marR="0" lvl="0" indent="-63500" algn="l" defTabSz="914400" rtl="0" eaLnBrk="1" fontAlgn="auto" latinLnBrk="0" hangingPunct="1">
              <a:lnSpc>
                <a:spcPts val="825"/>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Emerging Leadership Trainer of Trainer (TOT) model</a:t>
            </a:r>
          </a:p>
        </p:txBody>
      </p:sp>
      <p:sp>
        <p:nvSpPr>
          <p:cNvPr id="15" name="Rectangle 14"/>
          <p:cNvSpPr/>
          <p:nvPr/>
        </p:nvSpPr>
        <p:spPr>
          <a:xfrm>
            <a:off x="1447930" y="6205540"/>
            <a:ext cx="1828800" cy="457200"/>
          </a:xfrm>
          <a:prstGeom prst="rect">
            <a:avLst/>
          </a:prstGeom>
          <a:noFill/>
          <a:ln w="12700" cap="flat" cmpd="sng" algn="ctr">
            <a:solidFill>
              <a:srgbClr val="5B9BD5">
                <a:shade val="50000"/>
              </a:srgbClr>
            </a:solidFill>
            <a:prstDash val="solid"/>
            <a:miter lim="800000"/>
          </a:ln>
          <a:effectLst/>
        </p:spPr>
        <p:txBody>
          <a:bodyPr rot="0" spcFirstLastPara="0" vert="horz" wrap="square" lIns="13716" tIns="18288"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825"/>
              </a:lnSpc>
              <a:spcBef>
                <a:spcPts val="0"/>
              </a:spcBef>
              <a:spcAft>
                <a:spcPts val="0"/>
              </a:spcAft>
              <a:buClrTx/>
              <a:buSzTx/>
              <a:buFontTx/>
              <a:buNone/>
              <a:tabLst>
                <a:tab pos="111125" algn="l"/>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6. Evaluate EP and consumer  response in person, online, institute training</a:t>
            </a:r>
            <a:r>
              <a:rPr kumimoji="0" lang="en-US" sz="9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procedures</a:t>
            </a:r>
            <a:r>
              <a:rPr kumimoji="0" lang="en-US" sz="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i</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ncorporate findings into UPC revisions</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Arrow Connector 16"/>
          <p:cNvCxnSpPr>
            <a:stCxn id="4" idx="3"/>
            <a:endCxn id="8" idx="1"/>
          </p:cNvCxnSpPr>
          <p:nvPr/>
        </p:nvCxnSpPr>
        <p:spPr>
          <a:xfrm flipV="1">
            <a:off x="1175043" y="2008961"/>
            <a:ext cx="272887" cy="1918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3"/>
            <a:endCxn id="9" idx="1"/>
          </p:cNvCxnSpPr>
          <p:nvPr/>
        </p:nvCxnSpPr>
        <p:spPr>
          <a:xfrm>
            <a:off x="1175043" y="3927352"/>
            <a:ext cx="272887" cy="1055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10" idx="1"/>
          </p:cNvCxnSpPr>
          <p:nvPr/>
        </p:nvCxnSpPr>
        <p:spPr>
          <a:xfrm flipV="1">
            <a:off x="1175043" y="3135219"/>
            <a:ext cx="266341" cy="7921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 idx="3"/>
            <a:endCxn id="13" idx="1"/>
          </p:cNvCxnSpPr>
          <p:nvPr/>
        </p:nvCxnSpPr>
        <p:spPr>
          <a:xfrm>
            <a:off x="1175043" y="3927352"/>
            <a:ext cx="272887" cy="11208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 idx="3"/>
            <a:endCxn id="12" idx="1"/>
          </p:cNvCxnSpPr>
          <p:nvPr/>
        </p:nvCxnSpPr>
        <p:spPr>
          <a:xfrm>
            <a:off x="1175043" y="3927352"/>
            <a:ext cx="272887" cy="19439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4" idx="3"/>
            <a:endCxn id="15" idx="1"/>
          </p:cNvCxnSpPr>
          <p:nvPr/>
        </p:nvCxnSpPr>
        <p:spPr>
          <a:xfrm>
            <a:off x="1175043" y="3927352"/>
            <a:ext cx="272887" cy="25067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15163" y="1323161"/>
            <a:ext cx="1463040" cy="548640"/>
          </a:xfrm>
          <a:prstGeom prst="rect">
            <a:avLst/>
          </a:prstGeom>
          <a:noFill/>
          <a:ln w="12700" cap="flat" cmpd="sng" algn="ctr">
            <a:solidFill>
              <a:srgbClr val="5B9BD5">
                <a:shade val="50000"/>
              </a:srgbClr>
            </a:solidFill>
            <a:prstDash val="solid"/>
            <a:miter lim="800000"/>
          </a:ln>
          <a:effectLst/>
        </p:spPr>
        <p:txBody>
          <a:bodyPr rot="0" spcFirstLastPara="0" vert="horz" wrap="square" lIns="13716" tIns="18288"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900"/>
              </a:lnSpc>
              <a:spcBef>
                <a:spcPts val="600"/>
              </a:spcBef>
              <a:spcAft>
                <a:spcPts val="75"/>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More effective procedures for recruiting, selecting, and evaluating prospective EPs</a:t>
            </a:r>
          </a:p>
        </p:txBody>
      </p:sp>
      <p:sp>
        <p:nvSpPr>
          <p:cNvPr id="72" name="Rectangle 71"/>
          <p:cNvSpPr/>
          <p:nvPr/>
        </p:nvSpPr>
        <p:spPr>
          <a:xfrm>
            <a:off x="3629398" y="2727714"/>
            <a:ext cx="1463040" cy="1424302"/>
          </a:xfrm>
          <a:prstGeom prst="rect">
            <a:avLst/>
          </a:prstGeom>
          <a:noFill/>
          <a:ln w="12700" cap="flat" cmpd="sng" algn="ctr">
            <a:solidFill>
              <a:srgbClr val="5B9BD5">
                <a:shade val="50000"/>
              </a:srgbClr>
            </a:solidFill>
            <a:prstDash val="solid"/>
            <a:miter lim="800000"/>
          </a:ln>
          <a:effectLst/>
        </p:spPr>
        <p:txBody>
          <a:bodyPr rot="0" spcFirstLastPara="0" vert="horz" wrap="square" lIns="13716" tIns="18288"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900"/>
              </a:lnSpc>
              <a:spcBef>
                <a:spcPts val="600"/>
              </a:spcBef>
              <a:spcAft>
                <a:spcPts val="75"/>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2.	Marketing plans</a:t>
            </a: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materials and strategies</a:t>
            </a: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for perspective EPs/consumers: </a:t>
            </a:r>
          </a:p>
          <a:p>
            <a:pPr marL="174625" marR="0" lvl="0" indent="-63500" algn="l" defTabSz="914400" rtl="0" eaLnBrk="1" fontAlgn="auto" latinLnBrk="0" hangingPunct="1">
              <a:lnSpc>
                <a:spcPts val="825"/>
              </a:lnSpc>
              <a:spcBef>
                <a:spcPts val="0"/>
              </a:spcBef>
              <a:spcAft>
                <a:spcPts val="75"/>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Professional organizations staff</a:t>
            </a:r>
          </a:p>
          <a:p>
            <a:pPr marL="174625" marR="0" lvl="0" indent="-63500" algn="l" defTabSz="914400" rtl="0" eaLnBrk="1" fontAlgn="auto" latinLnBrk="0" hangingPunct="1">
              <a:lnSpc>
                <a:spcPts val="825"/>
              </a:lnSpc>
              <a:spcBef>
                <a:spcPts val="0"/>
              </a:spcBef>
              <a:spcAft>
                <a:spcPts val="75"/>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University educators</a:t>
            </a:r>
          </a:p>
          <a:p>
            <a:pPr marL="174625" marR="0" lvl="0" indent="-63500" algn="l" defTabSz="914400" rtl="0" eaLnBrk="1" fontAlgn="auto" latinLnBrk="0" hangingPunct="1">
              <a:lnSpc>
                <a:spcPts val="825"/>
              </a:lnSpc>
              <a:spcBef>
                <a:spcPts val="0"/>
              </a:spcBef>
              <a:spcAft>
                <a:spcPts val="75"/>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Governmental agency directors/staff</a:t>
            </a:r>
          </a:p>
          <a:p>
            <a:pPr marL="174625" marR="0" lvl="0" indent="-63500" algn="l" defTabSz="914400" rtl="0" eaLnBrk="1" fontAlgn="auto" latinLnBrk="0" hangingPunct="1">
              <a:lnSpc>
                <a:spcPts val="825"/>
              </a:lnSpc>
              <a:spcBef>
                <a:spcPts val="0"/>
              </a:spcBef>
              <a:spcAft>
                <a:spcPts val="75"/>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Non-governmental employers of service providers (e.g., hospitals)</a:t>
            </a:r>
            <a:r>
              <a:rPr kumimoji="0" lang="en-US" sz="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825"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Left Bracket 19"/>
          <p:cNvSpPr/>
          <p:nvPr/>
        </p:nvSpPr>
        <p:spPr>
          <a:xfrm>
            <a:off x="3556690" y="1290586"/>
            <a:ext cx="91440" cy="53949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eft Bracket 47"/>
          <p:cNvSpPr/>
          <p:nvPr/>
        </p:nvSpPr>
        <p:spPr>
          <a:xfrm>
            <a:off x="5340374" y="1290586"/>
            <a:ext cx="91440" cy="53949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eft Bracket 38"/>
          <p:cNvSpPr/>
          <p:nvPr/>
        </p:nvSpPr>
        <p:spPr>
          <a:xfrm flipH="1">
            <a:off x="3270184" y="1290586"/>
            <a:ext cx="91440" cy="53949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eft Bracket 41"/>
          <p:cNvSpPr/>
          <p:nvPr/>
        </p:nvSpPr>
        <p:spPr>
          <a:xfrm flipH="1">
            <a:off x="5080304" y="1290586"/>
            <a:ext cx="91440" cy="53949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3" name="Straight Arrow Connector 42"/>
          <p:cNvCxnSpPr>
            <a:stCxn id="39" idx="1"/>
            <a:endCxn id="20" idx="1"/>
          </p:cNvCxnSpPr>
          <p:nvPr/>
        </p:nvCxnSpPr>
        <p:spPr>
          <a:xfrm>
            <a:off x="3361624" y="3988066"/>
            <a:ext cx="19506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6653893" y="3342141"/>
            <a:ext cx="1005840" cy="1097280"/>
          </a:xfrm>
          <a:prstGeom prst="roundRect">
            <a:avLst/>
          </a:prstGeom>
          <a:noFill/>
          <a:ln w="12700" cap="flat" cmpd="sng" algn="ctr">
            <a:solidFill>
              <a:srgbClr val="5B9BD5">
                <a:shade val="50000"/>
              </a:srgbClr>
            </a:solidFill>
            <a:prstDash val="solid"/>
            <a:miter lim="800000"/>
          </a:ln>
          <a:effectLst/>
        </p:spPr>
        <p:txBody>
          <a:bodyPr rot="0" spcFirstLastPara="0" vert="horz" wrap="square" lIns="13716" tIns="13716"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900"/>
              </a:lnSpc>
              <a:spcBef>
                <a:spcPts val="600"/>
              </a:spcBef>
              <a:spcAft>
                <a:spcPts val="75"/>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2. Increased UPC training-related skills and knowledge among the regional  prevention workforce members</a:t>
            </a:r>
          </a:p>
        </p:txBody>
      </p:sp>
      <p:sp>
        <p:nvSpPr>
          <p:cNvPr id="54" name="Rounded Rectangle 53"/>
          <p:cNvSpPr/>
          <p:nvPr/>
        </p:nvSpPr>
        <p:spPr>
          <a:xfrm>
            <a:off x="6653893" y="2346654"/>
            <a:ext cx="1005840" cy="731520"/>
          </a:xfrm>
          <a:prstGeom prst="roundRect">
            <a:avLst/>
          </a:prstGeom>
          <a:noFill/>
          <a:ln w="12700" cap="flat" cmpd="sng" algn="ctr">
            <a:solidFill>
              <a:srgbClr val="5B9BD5">
                <a:shade val="50000"/>
              </a:srgbClr>
            </a:solidFill>
            <a:prstDash val="solid"/>
            <a:miter lim="800000"/>
          </a:ln>
          <a:effectLst/>
        </p:spPr>
        <p:txBody>
          <a:bodyPr rot="0" spcFirstLastPara="0" vert="horz" wrap="square" lIns="13716" tIns="13716" rIns="18288" bIns="13716" numCol="1" spcCol="0" rtlCol="0" fromWordArt="0" anchor="ctr" anchorCtr="0" forceAA="0" compatLnSpc="1">
            <a:prstTxWarp prst="textNoShape">
              <a:avLst/>
            </a:prstTxWarp>
            <a:noAutofit/>
          </a:bodyPr>
          <a:lstStyle/>
          <a:p>
            <a:pPr marL="112713" marR="0" lvl="0" indent="-112713" algn="l" defTabSz="914400" rtl="0" eaLnBrk="1" fontAlgn="auto" latinLnBrk="0" hangingPunct="1">
              <a:lnSpc>
                <a:spcPts val="900"/>
              </a:lnSpc>
              <a:spcBef>
                <a:spcPts val="0"/>
              </a:spcBef>
              <a:spcAft>
                <a:spcPts val="0"/>
              </a:spcAft>
              <a:buClrTx/>
              <a:buSzTx/>
              <a:buFont typeface="+mj-lt"/>
              <a:buAutoNum type="arabicPeriod"/>
              <a:tabLst>
                <a:tab pos="603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Increased UPC reach at community, state/province,  and national levels</a:t>
            </a:r>
            <a:endParaRPr kumimoji="0" lang="en-US" sz="825"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6653893" y="4647828"/>
            <a:ext cx="1005840" cy="1022728"/>
          </a:xfrm>
          <a:prstGeom prst="roundRect">
            <a:avLst/>
          </a:prstGeom>
          <a:noFill/>
          <a:ln w="12700" cap="flat" cmpd="sng" algn="ctr">
            <a:solidFill>
              <a:srgbClr val="5B9BD5">
                <a:shade val="50000"/>
              </a:srgbClr>
            </a:solidFill>
            <a:prstDash val="solid"/>
            <a:miter lim="800000"/>
          </a:ln>
          <a:effectLst/>
        </p:spPr>
        <p:txBody>
          <a:bodyPr rot="0" spcFirstLastPara="0" vert="horz" wrap="square" lIns="13716" tIns="13716"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900"/>
              </a:lnSpc>
              <a:spcBef>
                <a:spcPts val="600"/>
              </a:spcBef>
              <a:spcAft>
                <a:spcPts val="75"/>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3. Expanded EP-connected prevention workforce support for community  implementation systems </a:t>
            </a:r>
          </a:p>
        </p:txBody>
      </p:sp>
      <p:sp>
        <p:nvSpPr>
          <p:cNvPr id="49" name="Left Bracket 48"/>
          <p:cNvSpPr/>
          <p:nvPr/>
        </p:nvSpPr>
        <p:spPr>
          <a:xfrm>
            <a:off x="6603918" y="1309752"/>
            <a:ext cx="91440" cy="53949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eft Bracket 39"/>
          <p:cNvSpPr/>
          <p:nvPr/>
        </p:nvSpPr>
        <p:spPr>
          <a:xfrm flipH="1">
            <a:off x="7631187" y="1290586"/>
            <a:ext cx="91440" cy="53949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ounded Rectangle 54"/>
          <p:cNvSpPr/>
          <p:nvPr/>
        </p:nvSpPr>
        <p:spPr>
          <a:xfrm>
            <a:off x="6661184" y="6022660"/>
            <a:ext cx="991259" cy="640080"/>
          </a:xfrm>
          <a:prstGeom prst="roundRect">
            <a:avLst/>
          </a:prstGeom>
          <a:noFill/>
          <a:ln w="12700" cap="flat" cmpd="sng" algn="ctr">
            <a:solidFill>
              <a:srgbClr val="5B9BD5">
                <a:shade val="50000"/>
              </a:srgbClr>
            </a:solidFill>
            <a:prstDash val="solid"/>
            <a:miter lim="800000"/>
          </a:ln>
          <a:effectLst/>
        </p:spPr>
        <p:txBody>
          <a:bodyPr rot="0" spcFirstLastPara="0" vert="horz" wrap="square" lIns="13716" tIns="13716" rIns="13716" bIns="13716" numCol="1" spcCol="0" rtlCol="0" fromWordArt="0" anchor="t" anchorCtr="0" forceAA="0" compatLnSpc="1">
            <a:prstTxWarp prst="textNoShape">
              <a:avLst/>
            </a:prstTxWarp>
            <a:noAutofit/>
          </a:bodyPr>
          <a:lstStyle/>
          <a:p>
            <a:pPr marL="111125" marR="0" lvl="0" indent="-111125" algn="l" defTabSz="914400" rtl="0" eaLnBrk="1" fontAlgn="auto" latinLnBrk="0" hangingPunct="1">
              <a:lnSpc>
                <a:spcPts val="900"/>
              </a:lnSpc>
              <a:spcBef>
                <a:spcPts val="0"/>
              </a:spcBef>
              <a:spcAft>
                <a:spcPts val="0"/>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4. Increased networking among prevention professionals</a:t>
            </a:r>
            <a:r>
              <a:rPr kumimoji="0" lang="en-US" sz="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825"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52"/>
          <p:cNvSpPr/>
          <p:nvPr/>
        </p:nvSpPr>
        <p:spPr>
          <a:xfrm>
            <a:off x="3615163" y="4813830"/>
            <a:ext cx="1463040" cy="501005"/>
          </a:xfrm>
          <a:prstGeom prst="rect">
            <a:avLst/>
          </a:prstGeom>
          <a:noFill/>
          <a:ln w="12700" cap="flat" cmpd="sng" algn="ctr">
            <a:solidFill>
              <a:srgbClr val="5B9BD5">
                <a:shade val="50000"/>
              </a:srgbClr>
            </a:solidFill>
            <a:prstDash val="solid"/>
            <a:miter lim="800000"/>
          </a:ln>
          <a:effectLst/>
        </p:spPr>
        <p:txBody>
          <a:bodyPr rot="0" spcFirstLastPara="0" vert="horz" wrap="square" lIns="13716" tIns="18288" rIns="13716" bIns="13716" numCol="1" spcCol="0" rtlCol="0" fromWordArt="0" anchor="ctr" anchorCtr="0" forceAA="0" compatLnSpc="1">
            <a:prstTxWarp prst="textNoShape">
              <a:avLst/>
            </a:prstTxWarp>
            <a:noAutofit/>
          </a:bodyPr>
          <a:lstStyle/>
          <a:p>
            <a:pPr marL="117475" marR="0" lvl="0" indent="-117475" algn="l" defTabSz="914400" rtl="0" eaLnBrk="1" fontAlgn="auto" latinLnBrk="0" hangingPunct="1">
              <a:lnSpc>
                <a:spcPts val="900"/>
              </a:lnSpc>
              <a:spcBef>
                <a:spcPts val="600"/>
              </a:spcBef>
              <a:spcAft>
                <a:spcPts val="75"/>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3. More EPs submitting UPC Request Forms and signing UPC Agreements</a:t>
            </a:r>
            <a:endParaRPr kumimoji="0" lang="en-US" sz="825"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Left Bracket 61"/>
          <p:cNvSpPr/>
          <p:nvPr/>
        </p:nvSpPr>
        <p:spPr>
          <a:xfrm flipH="1">
            <a:off x="6360788" y="1304936"/>
            <a:ext cx="91440" cy="53949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Rounded Rectangle 62"/>
          <p:cNvSpPr/>
          <p:nvPr/>
        </p:nvSpPr>
        <p:spPr>
          <a:xfrm>
            <a:off x="5422908" y="4701293"/>
            <a:ext cx="946786" cy="1000861"/>
          </a:xfrm>
          <a:prstGeom prst="roundRect">
            <a:avLst/>
          </a:prstGeom>
          <a:noFill/>
          <a:ln w="12700" cap="flat" cmpd="sng" algn="ctr">
            <a:solidFill>
              <a:srgbClr val="5B9BD5">
                <a:shade val="50000"/>
              </a:srgbClr>
            </a:solidFill>
            <a:prstDash val="solid"/>
            <a:miter lim="800000"/>
          </a:ln>
          <a:effectLst/>
        </p:spPr>
        <p:txBody>
          <a:bodyPr rot="0" spcFirstLastPara="0" vert="horz" wrap="square" lIns="13716" tIns="13716"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900"/>
              </a:lnSpc>
              <a:spcBef>
                <a:spcPts val="0"/>
              </a:spcBef>
              <a:spcAft>
                <a:spcPts val="75"/>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4.	Increased number of prevention professionals taking credentialing exams</a:t>
            </a:r>
            <a:endParaRPr kumimoji="0" lang="en-US" sz="825"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4" name="Rounded Rectangle 63"/>
          <p:cNvSpPr/>
          <p:nvPr/>
        </p:nvSpPr>
        <p:spPr>
          <a:xfrm>
            <a:off x="5411450" y="5956312"/>
            <a:ext cx="956193" cy="706428"/>
          </a:xfrm>
          <a:prstGeom prst="roundRect">
            <a:avLst/>
          </a:prstGeom>
          <a:noFill/>
          <a:ln w="12700" cap="flat" cmpd="sng" algn="ctr">
            <a:solidFill>
              <a:srgbClr val="5B9BD5">
                <a:shade val="50000"/>
              </a:srgbClr>
            </a:solidFill>
            <a:prstDash val="solid"/>
            <a:miter lim="800000"/>
          </a:ln>
          <a:effectLst/>
        </p:spPr>
        <p:txBody>
          <a:bodyPr rot="0" spcFirstLastPara="0" vert="horz" wrap="square" lIns="13716" tIns="13716"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900"/>
              </a:lnSpc>
              <a:spcBef>
                <a:spcPts val="0"/>
              </a:spcBef>
              <a:spcAft>
                <a:spcPts val="75"/>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5.	Increased numbers of professionals participating in ISSUP network</a:t>
            </a:r>
          </a:p>
        </p:txBody>
      </p:sp>
      <p:sp>
        <p:nvSpPr>
          <p:cNvPr id="65" name="Rounded Rectangle 64"/>
          <p:cNvSpPr/>
          <p:nvPr/>
        </p:nvSpPr>
        <p:spPr>
          <a:xfrm>
            <a:off x="5424959" y="2330276"/>
            <a:ext cx="951424" cy="1054365"/>
          </a:xfrm>
          <a:prstGeom prst="roundRect">
            <a:avLst/>
          </a:prstGeom>
          <a:noFill/>
          <a:ln w="12700" cap="flat" cmpd="sng" algn="ctr">
            <a:solidFill>
              <a:srgbClr val="5B9BD5">
                <a:shade val="50000"/>
              </a:srgbClr>
            </a:solidFill>
            <a:prstDash val="solid"/>
            <a:miter lim="800000"/>
          </a:ln>
          <a:effectLst/>
        </p:spPr>
        <p:txBody>
          <a:bodyPr rot="0" spcFirstLastPara="0" vert="horz" wrap="square" lIns="13716" tIns="13716" rIns="13716" bIns="13716" numCol="1" spcCol="0" rtlCol="0" fromWordArt="0" anchor="ctr" anchorCtr="0" forceAA="0" compatLnSpc="1">
            <a:prstTxWarp prst="textNoShape">
              <a:avLst/>
            </a:prstTxWarp>
            <a:noAutofit/>
          </a:bodyPr>
          <a:lstStyle/>
          <a:p>
            <a:pPr marL="112713" marR="0" lvl="0" indent="-112713" algn="l" defTabSz="914400" rtl="0" eaLnBrk="1" fontAlgn="auto" latinLnBrk="0" hangingPunct="1">
              <a:lnSpc>
                <a:spcPts val="900"/>
              </a:lnSpc>
              <a:spcBef>
                <a:spcPts val="600"/>
              </a:spcBef>
              <a:spcAft>
                <a:spcPts val="75"/>
              </a:spcAft>
              <a:buClrTx/>
              <a:buSzTx/>
              <a:buFontTx/>
              <a:buNone/>
              <a:tabLst>
                <a:tab pos="112713"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2. Increased number of trainees/ students/TOTs; increased offerings of training events and courses</a:t>
            </a:r>
          </a:p>
        </p:txBody>
      </p:sp>
      <p:sp>
        <p:nvSpPr>
          <p:cNvPr id="67" name="Rounded Rectangle 66"/>
          <p:cNvSpPr/>
          <p:nvPr/>
        </p:nvSpPr>
        <p:spPr>
          <a:xfrm>
            <a:off x="5405489" y="1323161"/>
            <a:ext cx="970894" cy="731520"/>
          </a:xfrm>
          <a:prstGeom prst="roundRect">
            <a:avLst/>
          </a:prstGeom>
          <a:noFill/>
          <a:ln w="12700" cap="flat" cmpd="sng" algn="ctr">
            <a:solidFill>
              <a:srgbClr val="5B9BD5">
                <a:shade val="50000"/>
              </a:srgbClr>
            </a:solidFill>
            <a:prstDash val="solid"/>
            <a:miter lim="800000"/>
          </a:ln>
          <a:effectLst/>
        </p:spPr>
        <p:txBody>
          <a:bodyPr rot="0" spcFirstLastPara="0" vert="horz" wrap="square" lIns="13716" tIns="13716" rIns="13716" bIns="13716" numCol="1" spcCol="0" rtlCol="0" fromWordArt="0" anchor="ctr" anchorCtr="0" forceAA="0" compatLnSpc="1">
            <a:prstTxWarp prst="textNoShape">
              <a:avLst/>
            </a:prstTxWarp>
            <a:noAutofit/>
          </a:bodyPr>
          <a:lstStyle/>
          <a:p>
            <a:pPr marL="117475" marR="0" lvl="0" indent="-117475" algn="l" defTabSz="914400" rtl="0" eaLnBrk="1" fontAlgn="auto" latinLnBrk="0" hangingPunct="1">
              <a:lnSpc>
                <a:spcPts val="900"/>
              </a:lnSpc>
              <a:spcBef>
                <a:spcPts val="600"/>
              </a:spcBef>
              <a:spcAft>
                <a:spcPts val="75"/>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*Increased readiness for implementation of plan for UPC scale up with four EP types</a:t>
            </a:r>
            <a:endParaRPr kumimoji="0" lang="en-US" sz="825"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8" name="Rectangle 67"/>
          <p:cNvSpPr/>
          <p:nvPr/>
        </p:nvSpPr>
        <p:spPr>
          <a:xfrm>
            <a:off x="3617792" y="6114100"/>
            <a:ext cx="1463040" cy="548640"/>
          </a:xfrm>
          <a:prstGeom prst="rect">
            <a:avLst/>
          </a:prstGeom>
          <a:noFill/>
          <a:ln w="12700" cap="flat" cmpd="sng" algn="ctr">
            <a:solidFill>
              <a:srgbClr val="5B9BD5">
                <a:shade val="50000"/>
              </a:srgbClr>
            </a:solidFill>
            <a:prstDash val="solid"/>
            <a:miter lim="800000"/>
          </a:ln>
          <a:effectLst/>
        </p:spPr>
        <p:txBody>
          <a:bodyPr rot="0" spcFirstLastPara="0" vert="horz" wrap="square" lIns="13716" tIns="18288"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900"/>
              </a:lnSpc>
              <a:spcBef>
                <a:spcPts val="0"/>
              </a:spcBef>
              <a:spcAft>
                <a:spcPts val="75"/>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4. *Pilot evaluation findings applicable to UPC scale up plan development for four types of EPs</a:t>
            </a:r>
            <a:endParaRPr kumimoji="0" lang="en-US" sz="825"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36" name="Straight Arrow Connector 35"/>
          <p:cNvCxnSpPr>
            <a:stCxn id="42" idx="1"/>
            <a:endCxn id="48" idx="1"/>
          </p:cNvCxnSpPr>
          <p:nvPr/>
        </p:nvCxnSpPr>
        <p:spPr>
          <a:xfrm>
            <a:off x="5171744" y="3988066"/>
            <a:ext cx="16863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62" idx="1"/>
            <a:endCxn id="49" idx="1"/>
          </p:cNvCxnSpPr>
          <p:nvPr/>
        </p:nvCxnSpPr>
        <p:spPr>
          <a:xfrm>
            <a:off x="6452228" y="4002416"/>
            <a:ext cx="151690" cy="48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653893" y="1323161"/>
            <a:ext cx="1005840" cy="742144"/>
          </a:xfrm>
          <a:prstGeom prst="rect">
            <a:avLst/>
          </a:prstGeom>
          <a:noFill/>
          <a:ln w="12700" cap="flat" cmpd="sng" algn="ctr">
            <a:solidFill>
              <a:srgbClr val="5B9BD5">
                <a:shade val="50000"/>
              </a:srgbClr>
            </a:solidFill>
            <a:prstDash val="solid"/>
            <a:miter lim="800000"/>
          </a:ln>
          <a:effectLst/>
        </p:spPr>
        <p:txBody>
          <a:bodyPr rot="0" spcFirstLastPara="0" vert="horz" wrap="square" lIns="13716" tIns="18288" rIns="13716" bIns="13716" numCol="1" spcCol="0" rtlCol="0" fromWordArt="0" anchor="ctr" anchorCtr="0" forceAA="0" compatLnSpc="1">
            <a:prstTxWarp prst="textNoShape">
              <a:avLst/>
            </a:prstTxWarp>
            <a:noAutofit/>
          </a:bodyPr>
          <a:lstStyle/>
          <a:p>
            <a:pPr marL="119063" marR="0" lvl="0" indent="-119063" algn="l" defTabSz="914400" rtl="0" eaLnBrk="1" fontAlgn="auto" latinLnBrk="0" hangingPunct="1">
              <a:lnSpc>
                <a:spcPts val="900"/>
              </a:lnSpc>
              <a:spcBef>
                <a:spcPts val="600"/>
              </a:spcBef>
              <a:spcAft>
                <a:spcPts val="75"/>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 * Intermediate outcomes contingent on UPC scale up plan development/ effectiveness</a:t>
            </a:r>
          </a:p>
        </p:txBody>
      </p:sp>
      <p:sp>
        <p:nvSpPr>
          <p:cNvPr id="77" name="Rectangle 76"/>
          <p:cNvSpPr/>
          <p:nvPr/>
        </p:nvSpPr>
        <p:spPr>
          <a:xfrm>
            <a:off x="169202" y="6676780"/>
            <a:ext cx="8465992" cy="182880"/>
          </a:xfrm>
          <a:prstGeom prst="rect">
            <a:avLst/>
          </a:prstGeom>
          <a:noFill/>
          <a:ln w="12700" cap="flat" cmpd="sng" algn="ctr">
            <a:noFill/>
            <a:prstDash val="solid"/>
            <a:miter lim="800000"/>
          </a:ln>
          <a:effectLst/>
        </p:spPr>
        <p:txBody>
          <a:bodyPr rot="0" spcFirstLastPara="0" vert="horz" wrap="square" lIns="13716" tIns="18288" rIns="13716" bIns="13716" numCol="1" spcCol="0" rtlCol="0" fromWordArt="0" anchor="ctr" anchorCtr="0" forceAA="0" compatLnSpc="1">
            <a:prstTxWarp prst="textNoShape">
              <a:avLst/>
            </a:prstTxWarp>
            <a:noAutofit/>
          </a:bodyPr>
          <a:lstStyle/>
          <a:p>
            <a:pPr marL="111125" marR="0" lvl="0" indent="-111125" algn="l" defTabSz="914400" rtl="0" eaLnBrk="1" fontAlgn="auto" latinLnBrk="0" hangingPunct="1">
              <a:lnSpc>
                <a:spcPts val="900"/>
              </a:lnSpc>
              <a:spcBef>
                <a:spcPts val="0"/>
              </a:spcBef>
              <a:spcAft>
                <a:spcPts val="75"/>
              </a:spcAft>
              <a:buClrTx/>
              <a:buSzTx/>
              <a:buFontTx/>
              <a:buNone/>
              <a:tabLst>
                <a:tab pos="111125" algn="l"/>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*Especially in the case of intermediate and long-term goals/outcomes, achieving them will require the development and implementation of a UPC scale up plan guided by Phase 1 results.</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8" name="Rounded Rectangle 77"/>
          <p:cNvSpPr/>
          <p:nvPr/>
        </p:nvSpPr>
        <p:spPr>
          <a:xfrm>
            <a:off x="5398573" y="3638798"/>
            <a:ext cx="1007935" cy="808338"/>
          </a:xfrm>
          <a:prstGeom prst="roundRect">
            <a:avLst/>
          </a:prstGeom>
          <a:noFill/>
          <a:ln w="12700" cap="flat" cmpd="sng" algn="ctr">
            <a:solidFill>
              <a:srgbClr val="5B9BD5">
                <a:shade val="50000"/>
              </a:srgbClr>
            </a:solidFill>
            <a:prstDash val="solid"/>
            <a:miter lim="800000"/>
          </a:ln>
          <a:effectLst/>
        </p:spPr>
        <p:txBody>
          <a:bodyPr rot="0" spcFirstLastPara="0" vert="horz" wrap="square" lIns="13716" tIns="13716" rIns="13716" bIns="13716" numCol="1" spcCol="0" rtlCol="0" fromWordArt="0" anchor="ctr" anchorCtr="0" forceAA="0" compatLnSpc="1">
            <a:prstTxWarp prst="textNoShape">
              <a:avLst/>
            </a:prstTxWarp>
            <a:noAutofit/>
          </a:bodyPr>
          <a:lstStyle/>
          <a:p>
            <a:pPr marL="117475" marR="0" lvl="0" indent="-117475" algn="l" defTabSz="914400" rtl="0" eaLnBrk="1" fontAlgn="auto" latinLnBrk="0" hangingPunct="1">
              <a:lnSpc>
                <a:spcPts val="900"/>
              </a:lnSpc>
              <a:spcBef>
                <a:spcPts val="600"/>
              </a:spcBef>
              <a:spcAft>
                <a:spcPts val="75"/>
              </a:spcAft>
              <a:buClrTx/>
              <a:buSzTx/>
              <a:buFontTx/>
              <a:buNone/>
              <a:tabLst>
                <a:tab pos="111125" algn="l"/>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3. Increased trainees developing community implementation systems</a:t>
            </a:r>
          </a:p>
        </p:txBody>
      </p:sp>
      <p:cxnSp>
        <p:nvCxnSpPr>
          <p:cNvPr id="45" name="Straight Arrow Connector 44"/>
          <p:cNvCxnSpPr>
            <a:stCxn id="76" idx="2"/>
            <a:endCxn id="54" idx="0"/>
          </p:cNvCxnSpPr>
          <p:nvPr/>
        </p:nvCxnSpPr>
        <p:spPr>
          <a:xfrm>
            <a:off x="7156813" y="2065305"/>
            <a:ext cx="0" cy="2813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9201" y="202950"/>
            <a:ext cx="8677891" cy="461665"/>
          </a:xfrm>
          <a:prstGeom prst="rect">
            <a:avLst/>
          </a:prstGeom>
          <a:solidFill>
            <a:srgbClr val="FFFF00">
              <a:alpha val="57000"/>
            </a:srgb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1ADEF"/>
                </a:solidFill>
                <a:effectLst/>
                <a:uLnTx/>
                <a:uFillTx/>
                <a:latin typeface="Calibri" panose="020F0502020204030204"/>
                <a:ea typeface="+mn-ea"/>
                <a:cs typeface="+mn-cs"/>
              </a:rPr>
              <a:t>   </a:t>
            </a:r>
            <a:r>
              <a:rPr kumimoji="0" lang="en-US" sz="2400" b="0" i="0" u="none" strike="noStrike" kern="1200" cap="none" spc="0" normalizeH="0" noProof="0" dirty="0">
                <a:ln>
                  <a:noFill/>
                </a:ln>
                <a:solidFill>
                  <a:srgbClr val="1E9AD7"/>
                </a:solidFill>
                <a:effectLst/>
                <a:uLnTx/>
                <a:uFillTx/>
                <a:latin typeface="Calibri" panose="020F0502020204030204"/>
                <a:ea typeface="+mn-ea"/>
                <a:cs typeface="+mn-cs"/>
              </a:rPr>
              <a:t>Logic Model Approach to Vision/Mission, Action Plan Highlights</a:t>
            </a:r>
          </a:p>
        </p:txBody>
      </p:sp>
      <p:cxnSp>
        <p:nvCxnSpPr>
          <p:cNvPr id="7" name="Straight Connector 6"/>
          <p:cNvCxnSpPr>
            <a:stCxn id="5" idx="1"/>
            <a:endCxn id="5" idx="3"/>
          </p:cNvCxnSpPr>
          <p:nvPr/>
        </p:nvCxnSpPr>
        <p:spPr>
          <a:xfrm>
            <a:off x="160293" y="1036267"/>
            <a:ext cx="8686800" cy="0"/>
          </a:xfrm>
          <a:prstGeom prst="line">
            <a:avLst/>
          </a:prstGeom>
        </p:spPr>
        <p:style>
          <a:lnRef idx="1">
            <a:schemeClr val="accent3"/>
          </a:lnRef>
          <a:fillRef idx="0">
            <a:schemeClr val="accent3"/>
          </a:fillRef>
          <a:effectRef idx="0">
            <a:schemeClr val="accent3"/>
          </a:effectRef>
          <a:fontRef idx="minor">
            <a:schemeClr val="tx1"/>
          </a:fontRef>
        </p:style>
      </p:cxnSp>
      <p:sp>
        <p:nvSpPr>
          <p:cNvPr id="66" name="Rounded Rectangle 65"/>
          <p:cNvSpPr/>
          <p:nvPr/>
        </p:nvSpPr>
        <p:spPr>
          <a:xfrm>
            <a:off x="7688469" y="1538386"/>
            <a:ext cx="1387223" cy="2743200"/>
          </a:xfrm>
          <a:prstGeom prst="roundRect">
            <a:avLst/>
          </a:prstGeom>
          <a:solidFill>
            <a:srgbClr val="FFFF00">
              <a:alpha val="70000"/>
            </a:srgbClr>
          </a:solidFill>
          <a:ln w="12700" cap="flat" cmpd="sng" algn="ctr">
            <a:solidFill>
              <a:srgbClr val="5B9BD5">
                <a:shade val="50000"/>
              </a:srgbClr>
            </a:solidFill>
            <a:prstDash val="solid"/>
            <a:miter lim="800000"/>
          </a:ln>
          <a:effectLst/>
        </p:spPr>
        <p:txBody>
          <a:bodyPr rot="0" spcFirstLastPara="0" vert="horz" wrap="square" lIns="13716" tIns="13716" rIns="13716" bIns="13716"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600" b="1" i="0" u="none" strike="noStrike" kern="1200" cap="none" spc="0" normalizeH="0" baseline="0" noProof="0" dirty="0">
                <a:ln>
                  <a:noFill/>
                </a:ln>
                <a:solidFill>
                  <a:srgbClr val="1E9AD7"/>
                </a:solidFill>
                <a:effectLst/>
                <a:uLnTx/>
                <a:uFillTx/>
                <a:latin typeface="Calibri" panose="020F0502020204030204"/>
                <a:ea typeface="+mn-ea"/>
                <a:cs typeface="+mn-cs"/>
              </a:rPr>
              <a:t> Increased quality</a:t>
            </a:r>
          </a:p>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9AD7"/>
                </a:solidFill>
                <a:effectLst/>
                <a:uLnTx/>
                <a:uFillTx/>
                <a:latin typeface="Calibri" panose="020F0502020204030204"/>
                <a:ea typeface="+mn-ea"/>
                <a:cs typeface="+mn-cs"/>
              </a:rPr>
              <a:t>implementation and sustainability of evidence-based preventive interventions </a:t>
            </a:r>
            <a:r>
              <a:rPr kumimoji="0" lang="en-US" sz="1600" b="1" i="0" u="none" strike="noStrike" kern="1200" cap="none" spc="0" normalizeH="0" baseline="0" noProof="0" dirty="0">
                <a:ln>
                  <a:noFill/>
                </a:ln>
                <a:effectLst/>
                <a:uLnTx/>
                <a:uFillTx/>
                <a:latin typeface="Calibri" panose="020F0502020204030204"/>
                <a:ea typeface="+mn-ea"/>
                <a:cs typeface="+mn-cs"/>
              </a:rPr>
              <a:t>in the NA Region through an </a:t>
            </a:r>
            <a:r>
              <a:rPr kumimoji="0" lang="en-US" sz="1600" b="1" i="0" u="none" strike="noStrike" kern="1200" cap="none" spc="0" normalizeH="0" baseline="0" noProof="0" dirty="0">
                <a:ln>
                  <a:noFill/>
                </a:ln>
                <a:solidFill>
                  <a:srgbClr val="43B6D1"/>
                </a:solidFill>
                <a:effectLst/>
                <a:uLnTx/>
                <a:uFillTx/>
                <a:latin typeface="Calibri" panose="020F0502020204030204"/>
                <a:ea typeface="+mn-ea"/>
                <a:cs typeface="+mn-cs"/>
              </a:rPr>
              <a:t>expanded, well-trained workforce</a:t>
            </a:r>
          </a:p>
        </p:txBody>
      </p:sp>
      <p:sp>
        <p:nvSpPr>
          <p:cNvPr id="69" name="Rounded Rectangle 68"/>
          <p:cNvSpPr/>
          <p:nvPr/>
        </p:nvSpPr>
        <p:spPr>
          <a:xfrm>
            <a:off x="7688470" y="4407901"/>
            <a:ext cx="1278566" cy="1828800"/>
          </a:xfrm>
          <a:prstGeom prst="roundRect">
            <a:avLst/>
          </a:prstGeom>
          <a:solidFill>
            <a:srgbClr val="FFFF00">
              <a:alpha val="70000"/>
            </a:srgbClr>
          </a:solidFill>
          <a:ln w="12700" cap="flat" cmpd="sng" algn="ctr">
            <a:solidFill>
              <a:srgbClr val="5B9BD5">
                <a:shade val="50000"/>
              </a:srgbClr>
            </a:solidFill>
            <a:prstDash val="solid"/>
            <a:miter lim="800000"/>
          </a:ln>
          <a:effectLst/>
        </p:spPr>
        <p:txBody>
          <a:bodyPr rot="0" spcFirstLastPara="0" vert="horz" wrap="square" lIns="9144" tIns="13716" rIns="13716" bIns="13716"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Increased NA Region activities designed to </a:t>
            </a:r>
            <a:r>
              <a:rPr kumimoji="0" lang="en-US" sz="1600" b="1" i="0" u="none" strike="noStrike" kern="1200" cap="none" spc="0" normalizeH="0" baseline="0" noProof="0" dirty="0">
                <a:ln>
                  <a:noFill/>
                </a:ln>
                <a:solidFill>
                  <a:srgbClr val="1E9AD7"/>
                </a:solidFill>
                <a:effectLst/>
                <a:uLnTx/>
                <a:uFillTx/>
                <a:latin typeface="Calibri" panose="020F0502020204030204"/>
                <a:ea typeface="+mn-ea"/>
                <a:cs typeface="+mn-cs"/>
              </a:rPr>
              <a:t>expand the workforce for prevention implementation systems</a:t>
            </a:r>
          </a:p>
        </p:txBody>
      </p:sp>
    </p:spTree>
    <p:extLst>
      <p:ext uri="{BB962C8B-B14F-4D97-AF65-F5344CB8AC3E}">
        <p14:creationId xmlns:p14="http://schemas.microsoft.com/office/powerpoint/2010/main" val="12620855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68"/>
                                        </p:tgtEl>
                                      </p:cBhvr>
                                    </p:animEffect>
                                    <p:set>
                                      <p:cBhvr>
                                        <p:cTn id="28" dur="1" fill="hold">
                                          <p:stCondLst>
                                            <p:cond delay="499"/>
                                          </p:stCondLst>
                                        </p:cTn>
                                        <p:tgtEl>
                                          <p:spTgt spid="6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71"/>
                                        </p:tgtEl>
                                      </p:cBhvr>
                                    </p:animEffect>
                                    <p:set>
                                      <p:cBhvr>
                                        <p:cTn id="37" dur="1" fill="hold">
                                          <p:stCondLst>
                                            <p:cond delay="499"/>
                                          </p:stCondLst>
                                        </p:cTn>
                                        <p:tgtEl>
                                          <p:spTgt spid="71"/>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67"/>
                                        </p:tgtEl>
                                      </p:cBhvr>
                                    </p:animEffect>
                                    <p:set>
                                      <p:cBhvr>
                                        <p:cTn id="40" dur="1" fill="hold">
                                          <p:stCondLst>
                                            <p:cond delay="499"/>
                                          </p:stCondLst>
                                        </p:cTn>
                                        <p:tgtEl>
                                          <p:spTgt spid="67"/>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65"/>
                                        </p:tgtEl>
                                      </p:cBhvr>
                                    </p:animEffect>
                                    <p:set>
                                      <p:cBhvr>
                                        <p:cTn id="43" dur="1" fill="hold">
                                          <p:stCondLst>
                                            <p:cond delay="499"/>
                                          </p:stCondLst>
                                        </p:cTn>
                                        <p:tgtEl>
                                          <p:spTgt spid="65"/>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78"/>
                                        </p:tgtEl>
                                      </p:cBhvr>
                                    </p:animEffect>
                                    <p:set>
                                      <p:cBhvr>
                                        <p:cTn id="46" dur="1" fill="hold">
                                          <p:stCondLst>
                                            <p:cond delay="499"/>
                                          </p:stCondLst>
                                        </p:cTn>
                                        <p:tgtEl>
                                          <p:spTgt spid="7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99"/>
                                        </p:tgtEl>
                                      </p:cBhvr>
                                    </p:animEffect>
                                    <p:set>
                                      <p:cBhvr>
                                        <p:cTn id="61" dur="1" fill="hold">
                                          <p:stCondLst>
                                            <p:cond delay="499"/>
                                          </p:stCondLst>
                                        </p:cTn>
                                        <p:tgtEl>
                                          <p:spTgt spid="99"/>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54"/>
                                        </p:tgtEl>
                                      </p:cBhvr>
                                    </p:animEffect>
                                    <p:set>
                                      <p:cBhvr>
                                        <p:cTn id="64" dur="1" fill="hold">
                                          <p:stCondLst>
                                            <p:cond delay="499"/>
                                          </p:stCondLst>
                                        </p:cTn>
                                        <p:tgtEl>
                                          <p:spTgt spid="5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76"/>
                                        </p:tgtEl>
                                      </p:cBhvr>
                                    </p:animEffect>
                                    <p:set>
                                      <p:cBhvr>
                                        <p:cTn id="67" dur="1" fill="hold">
                                          <p:stCondLst>
                                            <p:cond delay="499"/>
                                          </p:stCondLst>
                                        </p:cTn>
                                        <p:tgtEl>
                                          <p:spTgt spid="76"/>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77"/>
                                        </p:tgtEl>
                                      </p:cBhvr>
                                    </p:animEffect>
                                    <p:set>
                                      <p:cBhvr>
                                        <p:cTn id="70" dur="1" fill="hold">
                                          <p:stCondLst>
                                            <p:cond delay="499"/>
                                          </p:stCondLst>
                                        </p:cTn>
                                        <p:tgtEl>
                                          <p:spTgt spid="7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1"/>
                                        </p:tgtEl>
                                      </p:cBhvr>
                                    </p:animEffect>
                                    <p:set>
                                      <p:cBhvr>
                                        <p:cTn id="79" dur="1" fill="hold">
                                          <p:stCondLst>
                                            <p:cond delay="499"/>
                                          </p:stCondLst>
                                        </p:cTn>
                                        <p:tgtEl>
                                          <p:spTgt spid="2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42"/>
                                        </p:tgtEl>
                                      </p:cBhvr>
                                    </p:animEffect>
                                    <p:set>
                                      <p:cBhvr>
                                        <p:cTn id="91" dur="1" fill="hold">
                                          <p:stCondLst>
                                            <p:cond delay="499"/>
                                          </p:stCondLst>
                                        </p:cTn>
                                        <p:tgtEl>
                                          <p:spTgt spid="42"/>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6"/>
                                        </p:tgtEl>
                                      </p:cBhvr>
                                    </p:animEffect>
                                    <p:set>
                                      <p:cBhvr>
                                        <p:cTn id="94" dur="1" fill="hold">
                                          <p:stCondLst>
                                            <p:cond delay="499"/>
                                          </p:stCondLst>
                                        </p:cTn>
                                        <p:tgtEl>
                                          <p:spTgt spid="36"/>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8"/>
                                        </p:tgtEl>
                                      </p:cBhvr>
                                    </p:animEffect>
                                    <p:set>
                                      <p:cBhvr>
                                        <p:cTn id="97" dur="1" fill="hold">
                                          <p:stCondLst>
                                            <p:cond delay="499"/>
                                          </p:stCondLst>
                                        </p:cTn>
                                        <p:tgtEl>
                                          <p:spTgt spid="38"/>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5"/>
                                        </p:tgtEl>
                                      </p:cBhvr>
                                    </p:animEffect>
                                    <p:set>
                                      <p:cBhvr>
                                        <p:cTn id="100" dur="1" fill="hold">
                                          <p:stCondLst>
                                            <p:cond delay="499"/>
                                          </p:stCondLst>
                                        </p:cTn>
                                        <p:tgtEl>
                                          <p:spTgt spid="45"/>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500"/>
                                        <p:tgtEl>
                                          <p:spTgt spid="48"/>
                                        </p:tgtEl>
                                      </p:cBhvr>
                                    </p:animEffect>
                                    <p:set>
                                      <p:cBhvr>
                                        <p:cTn id="103" dur="1" fill="hold">
                                          <p:stCondLst>
                                            <p:cond delay="499"/>
                                          </p:stCondLst>
                                        </p:cTn>
                                        <p:tgtEl>
                                          <p:spTgt spid="48"/>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62"/>
                                        </p:tgtEl>
                                      </p:cBhvr>
                                    </p:animEffect>
                                    <p:set>
                                      <p:cBhvr>
                                        <p:cTn id="106" dur="1" fill="hold">
                                          <p:stCondLst>
                                            <p:cond delay="499"/>
                                          </p:stCondLst>
                                        </p:cTn>
                                        <p:tgtEl>
                                          <p:spTgt spid="62"/>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49"/>
                                        </p:tgtEl>
                                      </p:cBhvr>
                                    </p:animEffect>
                                    <p:set>
                                      <p:cBhvr>
                                        <p:cTn id="109" dur="1" fill="hold">
                                          <p:stCondLst>
                                            <p:cond delay="499"/>
                                          </p:stCondLst>
                                        </p:cTn>
                                        <p:tgtEl>
                                          <p:spTgt spid="49"/>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40"/>
                                        </p:tgtEl>
                                      </p:cBhvr>
                                    </p:animEffect>
                                    <p:set>
                                      <p:cBhvr>
                                        <p:cTn id="112" dur="1" fill="hold">
                                          <p:stCondLst>
                                            <p:cond delay="499"/>
                                          </p:stCondLst>
                                        </p:cTn>
                                        <p:tgtEl>
                                          <p:spTgt spid="40"/>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61"/>
                                        </p:tgtEl>
                                      </p:cBhvr>
                                    </p:animEffect>
                                    <p:set>
                                      <p:cBhvr>
                                        <p:cTn id="115" dur="1" fill="hold">
                                          <p:stCondLst>
                                            <p:cond delay="499"/>
                                          </p:stCondLst>
                                        </p:cTn>
                                        <p:tgtEl>
                                          <p:spTgt spid="61"/>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47"/>
                                        </p:tgtEl>
                                      </p:cBhvr>
                                    </p:animEffect>
                                    <p:set>
                                      <p:cBhvr>
                                        <p:cTn id="118" dur="1" fill="hold">
                                          <p:stCondLst>
                                            <p:cond delay="499"/>
                                          </p:stCondLst>
                                        </p:cTn>
                                        <p:tgtEl>
                                          <p:spTgt spid="47"/>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43"/>
                                        </p:tgtEl>
                                      </p:cBhvr>
                                    </p:animEffect>
                                    <p:set>
                                      <p:cBhvr>
                                        <p:cTn id="121" dur="1" fill="hold">
                                          <p:stCondLst>
                                            <p:cond delay="499"/>
                                          </p:stCondLst>
                                        </p:cTn>
                                        <p:tgtEl>
                                          <p:spTgt spid="43"/>
                                        </p:tgtEl>
                                        <p:attrNameLst>
                                          <p:attrName>style.visibility</p:attrName>
                                        </p:attrNameLst>
                                      </p:cBhvr>
                                      <p:to>
                                        <p:strVal val="hidden"/>
                                      </p:to>
                                    </p:set>
                                  </p:childTnLst>
                                </p:cTn>
                              </p:par>
                              <p:par>
                                <p:cTn id="122" presetID="10" presetClass="entr" presetSubtype="0" fill="hold" grpId="0" nodeType="withEffect">
                                  <p:stCondLst>
                                    <p:cond delay="0"/>
                                  </p:stCondLst>
                                  <p:childTnLst>
                                    <p:set>
                                      <p:cBhvr>
                                        <p:cTn id="123" dur="1" fill="hold">
                                          <p:stCondLst>
                                            <p:cond delay="0"/>
                                          </p:stCondLst>
                                        </p:cTn>
                                        <p:tgtEl>
                                          <p:spTgt spid="66"/>
                                        </p:tgtEl>
                                        <p:attrNameLst>
                                          <p:attrName>style.visibility</p:attrName>
                                        </p:attrNameLst>
                                      </p:cBhvr>
                                      <p:to>
                                        <p:strVal val="visible"/>
                                      </p:to>
                                    </p:set>
                                    <p:animEffect transition="in" filter="fade">
                                      <p:cBhvr>
                                        <p:cTn id="124" dur="1000"/>
                                        <p:tgtEl>
                                          <p:spTgt spid="6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69"/>
                                        </p:tgtEl>
                                        <p:attrNameLst>
                                          <p:attrName>style.visibility</p:attrName>
                                        </p:attrNameLst>
                                      </p:cBhvr>
                                      <p:to>
                                        <p:strVal val="visible"/>
                                      </p:to>
                                    </p:set>
                                    <p:animEffect transition="in" filter="fade">
                                      <p:cBhvr>
                                        <p:cTn id="127"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2" grpId="0" animBg="1"/>
      <p:bldP spid="13" grpId="0" animBg="1"/>
      <p:bldP spid="15" grpId="0" animBg="1"/>
      <p:bldP spid="71" grpId="0" animBg="1"/>
      <p:bldP spid="72" grpId="0" animBg="1"/>
      <p:bldP spid="20" grpId="0" animBg="1"/>
      <p:bldP spid="48" grpId="0" animBg="1"/>
      <p:bldP spid="39" grpId="0" animBg="1"/>
      <p:bldP spid="42" grpId="0" animBg="1"/>
      <p:bldP spid="99" grpId="0" animBg="1"/>
      <p:bldP spid="54" grpId="0" animBg="1"/>
      <p:bldP spid="41" grpId="0" animBg="1"/>
      <p:bldP spid="49" grpId="0" animBg="1"/>
      <p:bldP spid="40" grpId="0" animBg="1"/>
      <p:bldP spid="55" grpId="0" animBg="1"/>
      <p:bldP spid="53" grpId="0" animBg="1"/>
      <p:bldP spid="62" grpId="0" animBg="1"/>
      <p:bldP spid="63" grpId="0" animBg="1"/>
      <p:bldP spid="64" grpId="0" animBg="1"/>
      <p:bldP spid="65" grpId="0" animBg="1"/>
      <p:bldP spid="67" grpId="0" animBg="1"/>
      <p:bldP spid="68" grpId="0" animBg="1"/>
      <p:bldP spid="76" grpId="0" animBg="1"/>
      <p:bldP spid="77" grpId="0"/>
      <p:bldP spid="78" grpId="0" animBg="1"/>
      <p:bldP spid="66"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0" y="296409"/>
            <a:ext cx="9144000" cy="914400"/>
          </a:xfrm>
        </p:spPr>
        <p:txBody>
          <a:bodyPr>
            <a:noAutofit/>
          </a:bodyPr>
          <a:lstStyle/>
          <a:p>
            <a:r>
              <a:rPr lang="en-US" dirty="0"/>
              <a:t>Central to this Vision: Workforce Training Development Network Planning</a:t>
            </a:r>
            <a:endParaRPr lang="en-US" sz="1600" dirty="0"/>
          </a:p>
        </p:txBody>
      </p:sp>
      <p:sp>
        <p:nvSpPr>
          <p:cNvPr id="21507" name="Rectangle 3"/>
          <p:cNvSpPr>
            <a:spLocks noGrp="1" noChangeArrowheads="1"/>
          </p:cNvSpPr>
          <p:nvPr>
            <p:ph idx="1"/>
          </p:nvPr>
        </p:nvSpPr>
        <p:spPr>
          <a:xfrm>
            <a:off x="0" y="1523999"/>
            <a:ext cx="9144000" cy="4652963"/>
          </a:xfrm>
          <a:ln w="76200"/>
        </p:spPr>
        <p:txBody>
          <a:bodyPr/>
          <a:lstStyle/>
          <a:p>
            <a:pPr marL="914400">
              <a:buClr>
                <a:srgbClr val="595959"/>
              </a:buClr>
            </a:pPr>
            <a:r>
              <a:rPr lang="en-US" sz="2400" dirty="0"/>
              <a:t>Illustrative Action Steps From Plan Based on Logic Model</a:t>
            </a:r>
            <a:endParaRPr lang="en-US" sz="2400" dirty="0">
              <a:cs typeface="Times New Roman" pitchFamily="18" charset="0"/>
            </a:endParaRPr>
          </a:p>
          <a:p>
            <a:pPr marL="914400" indent="0">
              <a:buClr>
                <a:srgbClr val="595959"/>
              </a:buClr>
              <a:buNone/>
            </a:pPr>
            <a:r>
              <a:rPr lang="en-US" sz="2400" dirty="0">
                <a:cs typeface="Times New Roman" pitchFamily="18" charset="0"/>
              </a:rPr>
              <a:t>-Organize </a:t>
            </a:r>
            <a:r>
              <a:rPr lang="en-US" sz="2400" b="1" dirty="0">
                <a:solidFill>
                  <a:srgbClr val="1B509B"/>
                </a:solidFill>
                <a:cs typeface="Times New Roman" pitchFamily="18" charset="0"/>
              </a:rPr>
              <a:t>state management committees </a:t>
            </a:r>
            <a:endParaRPr lang="en-US" sz="2400" dirty="0">
              <a:solidFill>
                <a:srgbClr val="1B509B"/>
              </a:solidFill>
              <a:cs typeface="Times New Roman" pitchFamily="18" charset="0"/>
            </a:endParaRPr>
          </a:p>
          <a:p>
            <a:pPr marL="914400" indent="0">
              <a:buClr>
                <a:srgbClr val="595959"/>
              </a:buClr>
              <a:buNone/>
            </a:pPr>
            <a:r>
              <a:rPr lang="en-US" sz="2400" b="1" dirty="0">
                <a:solidFill>
                  <a:srgbClr val="0070C0"/>
                </a:solidFill>
                <a:cs typeface="Times New Roman" pitchFamily="18" charset="0"/>
              </a:rPr>
              <a:t>-</a:t>
            </a:r>
            <a:r>
              <a:rPr lang="en-US" sz="2400" b="1" dirty="0">
                <a:solidFill>
                  <a:srgbClr val="1B509B"/>
                </a:solidFill>
                <a:cs typeface="Times New Roman" pitchFamily="18" charset="0"/>
              </a:rPr>
              <a:t>Tie into workforce needs assessments </a:t>
            </a:r>
            <a:r>
              <a:rPr lang="en-US" sz="2400" dirty="0">
                <a:cs typeface="Times New Roman" pitchFamily="18" charset="0"/>
              </a:rPr>
              <a:t>(e.g., by public health departments)</a:t>
            </a:r>
          </a:p>
          <a:p>
            <a:pPr marL="914400" indent="0">
              <a:buClr>
                <a:srgbClr val="595959"/>
              </a:buClr>
              <a:buNone/>
            </a:pPr>
            <a:r>
              <a:rPr lang="en-US" sz="2400" dirty="0">
                <a:cs typeface="Times New Roman" pitchFamily="18" charset="0"/>
              </a:rPr>
              <a:t>-Develop </a:t>
            </a:r>
            <a:r>
              <a:rPr lang="en-US" sz="2400" b="1" dirty="0">
                <a:solidFill>
                  <a:srgbClr val="1B509B"/>
                </a:solidFill>
                <a:cs typeface="Times New Roman" pitchFamily="18" charset="0"/>
              </a:rPr>
              <a:t>multi-year plan </a:t>
            </a:r>
            <a:r>
              <a:rPr lang="en-US" sz="2400" dirty="0">
                <a:cs typeface="Times New Roman" pitchFamily="18" charset="0"/>
              </a:rPr>
              <a:t>for UPC dissemination projects to </a:t>
            </a:r>
            <a:r>
              <a:rPr lang="en-US" sz="2400" dirty="0">
                <a:solidFill>
                  <a:srgbClr val="1B509B"/>
                </a:solidFill>
                <a:cs typeface="Times New Roman" pitchFamily="18" charset="0"/>
              </a:rPr>
              <a:t>leverage earlier pilot work </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32345" y="4879570"/>
            <a:ext cx="3085452" cy="1509513"/>
          </a:xfrm>
          <a:prstGeom prst="rect">
            <a:avLst/>
          </a:prstGeom>
        </p:spPr>
      </p:pic>
    </p:spTree>
    <p:extLst>
      <p:ext uri="{BB962C8B-B14F-4D97-AF65-F5344CB8AC3E}">
        <p14:creationId xmlns:p14="http://schemas.microsoft.com/office/powerpoint/2010/main" val="85933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1000"/>
                                        <p:tgtEl>
                                          <p:spTgt spid="2150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animEffect transition="in" filter="fade">
                                      <p:cBhvr>
                                        <p:cTn id="11" dur="1000"/>
                                        <p:tgtEl>
                                          <p:spTgt spid="21507">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animEffect transition="in" filter="fade">
                                      <p:cBhvr>
                                        <p:cTn id="15" dur="1000"/>
                                        <p:tgtEl>
                                          <p:spTgt spid="2150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animEffect transition="in" filter="fade">
                                      <p:cBhvr>
                                        <p:cTn id="19" dur="10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099"/>
            <a:ext cx="9144000" cy="2005803"/>
          </a:xfrm>
        </p:spPr>
        <p:txBody>
          <a:bodyPr/>
          <a:lstStyle/>
          <a:p>
            <a:pPr>
              <a:lnSpc>
                <a:spcPts val="4000"/>
              </a:lnSpc>
            </a:pPr>
            <a:r>
              <a:rPr lang="en-US" sz="4000" dirty="0"/>
              <a:t>Illustration #1 — </a:t>
            </a:r>
            <a:br>
              <a:rPr lang="en-US" sz="4000" dirty="0"/>
            </a:br>
            <a:r>
              <a:rPr lang="en-US" sz="4000" dirty="0"/>
              <a:t>PROSPERing Step-by-Step, </a:t>
            </a:r>
            <a:br>
              <a:rPr lang="en-US" sz="4000" dirty="0"/>
            </a:br>
            <a:r>
              <a:rPr lang="en-US" sz="4000" dirty="0"/>
              <a:t>State-by-State (P2S)</a:t>
            </a:r>
          </a:p>
        </p:txBody>
      </p:sp>
      <p:pic>
        <p:nvPicPr>
          <p:cNvPr id="42"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86" y="3150525"/>
            <a:ext cx="7568027" cy="133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6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7C2759-DCA7-442F-967A-0F1F8E288C98}"/>
              </a:ext>
            </a:extLst>
          </p:cNvPr>
          <p:cNvSpPr>
            <a:spLocks noGrp="1"/>
          </p:cNvSpPr>
          <p:nvPr>
            <p:ph idx="13"/>
          </p:nvPr>
        </p:nvSpPr>
        <p:spPr>
          <a:xfrm>
            <a:off x="19594" y="2011682"/>
            <a:ext cx="8729769" cy="3818668"/>
          </a:xfrm>
        </p:spPr>
        <p:txBody>
          <a:bodyPr>
            <a:noAutofit/>
          </a:bodyPr>
          <a:lstStyle/>
          <a:p>
            <a:pPr marL="1023938" lvl="1" indent="-341313">
              <a:lnSpc>
                <a:spcPct val="100000"/>
              </a:lnSpc>
              <a:spcBef>
                <a:spcPts val="600"/>
              </a:spcBef>
            </a:pPr>
            <a:r>
              <a:rPr lang="en-US" sz="2400" dirty="0"/>
              <a:t>Existing Land Grant University outreach infrastructure, resources and capacity reaching all counties in all states</a:t>
            </a:r>
          </a:p>
          <a:p>
            <a:pPr marL="1023938" lvl="1" indent="-341313">
              <a:lnSpc>
                <a:spcPct val="100000"/>
              </a:lnSpc>
              <a:spcBef>
                <a:spcPts val="600"/>
              </a:spcBef>
            </a:pPr>
            <a:r>
              <a:rPr lang="en-US" sz="2400" dirty="0"/>
              <a:t>New funding streams for Extension to address opioid and other substance misuse issues</a:t>
            </a:r>
          </a:p>
          <a:p>
            <a:pPr marL="1023938" lvl="1" indent="-341313">
              <a:spcBef>
                <a:spcPts val="600"/>
              </a:spcBef>
            </a:pPr>
            <a:r>
              <a:rPr lang="en-US" sz="2400" dirty="0"/>
              <a:t>Recommendations include evidence-based interventions with embedded technical assistance systems and a national network to support them</a:t>
            </a:r>
          </a:p>
          <a:p>
            <a:pPr marL="1023938" lvl="1" indent="-341313">
              <a:spcBef>
                <a:spcPts val="600"/>
              </a:spcBef>
            </a:pPr>
            <a:endParaRPr lang="en-US" sz="2400" dirty="0"/>
          </a:p>
          <a:p>
            <a:pPr marL="1023938" lvl="1" indent="-341313">
              <a:lnSpc>
                <a:spcPct val="100000"/>
              </a:lnSpc>
              <a:spcBef>
                <a:spcPts val="600"/>
              </a:spcBef>
            </a:pPr>
            <a:endParaRPr lang="en-US" sz="2400" dirty="0"/>
          </a:p>
          <a:p>
            <a:pPr>
              <a:spcBef>
                <a:spcPts val="600"/>
              </a:spcBef>
            </a:pPr>
            <a:endParaRPr lang="en-US" sz="2400" dirty="0"/>
          </a:p>
        </p:txBody>
      </p:sp>
      <p:sp>
        <p:nvSpPr>
          <p:cNvPr id="2" name="Title 1">
            <a:extLst>
              <a:ext uri="{FF2B5EF4-FFF2-40B4-BE49-F238E27FC236}">
                <a16:creationId xmlns:a16="http://schemas.microsoft.com/office/drawing/2014/main" id="{80265DB5-49B1-4363-AB15-B305086CE984}"/>
              </a:ext>
            </a:extLst>
          </p:cNvPr>
          <p:cNvSpPr>
            <a:spLocks noGrp="1"/>
          </p:cNvSpPr>
          <p:nvPr>
            <p:ph type="title"/>
          </p:nvPr>
        </p:nvSpPr>
        <p:spPr>
          <a:xfrm>
            <a:off x="19595" y="629128"/>
            <a:ext cx="9144000" cy="914400"/>
          </a:xfrm>
        </p:spPr>
        <p:txBody>
          <a:bodyPr>
            <a:noAutofit/>
          </a:bodyPr>
          <a:lstStyle/>
          <a:p>
            <a:r>
              <a:rPr lang="en-US" sz="3600" b="1" dirty="0">
                <a:latin typeface="Myriad Pro"/>
              </a:rPr>
              <a:t>Why Use Land-Grant University Extension Systems as a Platform?</a:t>
            </a:r>
          </a:p>
        </p:txBody>
      </p:sp>
      <p:cxnSp>
        <p:nvCxnSpPr>
          <p:cNvPr id="4" name="Straight Connector 3">
            <a:extLst>
              <a:ext uri="{FF2B5EF4-FFF2-40B4-BE49-F238E27FC236}">
                <a16:creationId xmlns:a16="http://schemas.microsoft.com/office/drawing/2014/main" id="{1435B87C-FA1A-4AB9-8CA3-EBD2575461D4}"/>
              </a:ext>
            </a:extLst>
          </p:cNvPr>
          <p:cNvCxnSpPr/>
          <p:nvPr/>
        </p:nvCxnSpPr>
        <p:spPr>
          <a:xfrm>
            <a:off x="855190" y="1751808"/>
            <a:ext cx="1031875" cy="0"/>
          </a:xfrm>
          <a:prstGeom prst="line">
            <a:avLst/>
          </a:prstGeom>
          <a:ln w="38100">
            <a:solidFill>
              <a:srgbClr val="3AAD68"/>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637" y="5460169"/>
            <a:ext cx="4759682" cy="838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6062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386"/>
            <a:ext cx="9144000" cy="914400"/>
          </a:xfrm>
        </p:spPr>
        <p:txBody>
          <a:bodyPr/>
          <a:lstStyle/>
          <a:p>
            <a:r>
              <a:rPr lang="en-US" dirty="0"/>
              <a:t>Land Grant University Workforce Training/Technical Assistance Model</a:t>
            </a:r>
          </a:p>
        </p:txBody>
      </p:sp>
      <p:grpSp>
        <p:nvGrpSpPr>
          <p:cNvPr id="33" name="Group 32"/>
          <p:cNvGrpSpPr/>
          <p:nvPr/>
        </p:nvGrpSpPr>
        <p:grpSpPr>
          <a:xfrm>
            <a:off x="1594884" y="965254"/>
            <a:ext cx="7064318" cy="5233527"/>
            <a:chOff x="977445" y="1301116"/>
            <a:chExt cx="7680960" cy="5462772"/>
          </a:xfrm>
        </p:grpSpPr>
        <p:grpSp>
          <p:nvGrpSpPr>
            <p:cNvPr id="34" name="Group 33"/>
            <p:cNvGrpSpPr>
              <a:grpSpLocks/>
            </p:cNvGrpSpPr>
            <p:nvPr/>
          </p:nvGrpSpPr>
          <p:grpSpPr bwMode="auto">
            <a:xfrm>
              <a:off x="977445" y="1301116"/>
              <a:ext cx="7680960" cy="5462772"/>
              <a:chOff x="713682" y="506468"/>
              <a:chExt cx="7848600" cy="5651143"/>
            </a:xfrm>
            <a:solidFill>
              <a:srgbClr val="7FCDE5"/>
            </a:solidFill>
          </p:grpSpPr>
          <p:sp>
            <p:nvSpPr>
              <p:cNvPr id="45" name="Rounded Rectangle 44"/>
              <p:cNvSpPr/>
              <p:nvPr/>
            </p:nvSpPr>
            <p:spPr>
              <a:xfrm>
                <a:off x="713682" y="560852"/>
                <a:ext cx="7848600" cy="5596759"/>
              </a:xfrm>
              <a:prstGeom prst="roundRect">
                <a:avLst/>
              </a:prstGeom>
              <a:solidFill>
                <a:srgbClr val="01ADEF"/>
              </a:solidFill>
              <a:ln w="25400" cap="flat" cmpd="sng" algn="ctr">
                <a:solidFill>
                  <a:srgbClr val="0082DA"/>
                </a:solidFill>
                <a:prstDash val="solid"/>
              </a:ln>
              <a:effectLst/>
            </p:spPr>
            <p:txBody>
              <a:bodyPr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sp>
            <p:nvSpPr>
              <p:cNvPr id="46" name="TextBox 14"/>
              <p:cNvSpPr txBox="1">
                <a:spLocks noChangeArrowheads="1"/>
              </p:cNvSpPr>
              <p:nvPr/>
            </p:nvSpPr>
            <p:spPr bwMode="auto">
              <a:xfrm>
                <a:off x="1413208" y="506468"/>
                <a:ext cx="6477000" cy="891490"/>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a:noFill/>
                    </a:ln>
                    <a:solidFill>
                      <a:prstClr val="white"/>
                    </a:solidFill>
                    <a:effectLst/>
                    <a:uLnTx/>
                    <a:uFillTx/>
                    <a:latin typeface="Calibri"/>
                  </a:rPr>
                  <a:t>National Network of Universities/Extension Systems</a:t>
                </a:r>
                <a:endParaRPr kumimoji="0" lang="en-US" sz="2400" b="1" i="0" u="none" strike="noStrike" kern="1200" cap="none" spc="0" normalizeH="0" baseline="0" noProof="0" dirty="0">
                  <a:ln>
                    <a:noFill/>
                  </a:ln>
                  <a:solidFill>
                    <a:prstClr val="white"/>
                  </a:solidFill>
                  <a:effectLst/>
                  <a:uLnTx/>
                  <a:uFillTx/>
                  <a:latin typeface="Calibri"/>
                </a:endParaRPr>
              </a:p>
            </p:txBody>
          </p:sp>
        </p:grpSp>
        <p:grpSp>
          <p:nvGrpSpPr>
            <p:cNvPr id="35" name="Group 34"/>
            <p:cNvGrpSpPr/>
            <p:nvPr/>
          </p:nvGrpSpPr>
          <p:grpSpPr>
            <a:xfrm>
              <a:off x="1358445" y="2092073"/>
              <a:ext cx="6949440" cy="4480560"/>
              <a:chOff x="1412499" y="2139138"/>
              <a:chExt cx="6949440" cy="4480560"/>
            </a:xfrm>
          </p:grpSpPr>
          <p:sp>
            <p:nvSpPr>
              <p:cNvPr id="40" name="Rounded Rectangle 39"/>
              <p:cNvSpPr/>
              <p:nvPr/>
            </p:nvSpPr>
            <p:spPr bwMode="auto">
              <a:xfrm>
                <a:off x="1412499" y="2139138"/>
                <a:ext cx="6949440" cy="4480560"/>
              </a:xfrm>
              <a:prstGeom prst="roundRect">
                <a:avLst/>
              </a:prstGeom>
              <a:solidFill>
                <a:sysClr val="window" lastClr="FFFFFF"/>
              </a:solidFill>
              <a:ln w="25400" cap="flat" cmpd="sng" algn="ctr">
                <a:solidFill>
                  <a:srgbClr val="0082DA"/>
                </a:solidFill>
                <a:prstDash val="solid"/>
              </a:ln>
              <a:effectLst/>
            </p:spPr>
            <p:txBody>
              <a:bodyPr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AutoShape 6"/>
              <p:cNvSpPr>
                <a:spLocks noChangeArrowheads="1"/>
              </p:cNvSpPr>
              <p:nvPr/>
            </p:nvSpPr>
            <p:spPr bwMode="auto">
              <a:xfrm>
                <a:off x="1867892" y="5689899"/>
                <a:ext cx="6035040" cy="822960"/>
              </a:xfrm>
              <a:prstGeom prst="flowChartAlternateProcess">
                <a:avLst/>
              </a:prstGeom>
              <a:solidFill>
                <a:sysClr val="window" lastClr="FFFFFF"/>
              </a:solidFill>
              <a:ln w="28575">
                <a:solidFill>
                  <a:srgbClr val="A6A6A6"/>
                </a:solidFill>
                <a:miter lim="800000"/>
                <a:headEnd/>
                <a:tailEnd/>
              </a:ln>
            </p:spPr>
            <p:txBody>
              <a:bodyPr anchor="ct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3B6D1"/>
                    </a:solidFill>
                    <a:effectLst/>
                    <a:uLnTx/>
                    <a:uFillTx/>
                    <a:latin typeface="Calibri"/>
                  </a:rPr>
                  <a:t>State Management Team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959"/>
                    </a:solidFill>
                    <a:effectLst/>
                    <a:uLnTx/>
                    <a:uFillTx/>
                    <a:latin typeface="Calibri"/>
                  </a:rPr>
                  <a:t>Coordinate Training/TA, in collaboration with the PPSI Coordinating Center and its UPC Partners [APSI])</a:t>
                </a:r>
              </a:p>
            </p:txBody>
          </p:sp>
          <p:sp>
            <p:nvSpPr>
              <p:cNvPr id="42" name="TextBox 32"/>
              <p:cNvSpPr txBox="1">
                <a:spLocks noChangeArrowheads="1"/>
              </p:cNvSpPr>
              <p:nvPr/>
            </p:nvSpPr>
            <p:spPr bwMode="auto">
              <a:xfrm>
                <a:off x="1501854" y="2167296"/>
                <a:ext cx="6767116" cy="109227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2ADD4"/>
                    </a:solidFill>
                    <a:effectLst/>
                    <a:uLnTx/>
                    <a:uFillTx/>
                    <a:latin typeface="Calibri"/>
                  </a:rPr>
                  <a:t>State </a:t>
                </a:r>
                <a:r>
                  <a:rPr kumimoji="0" lang="en-US" sz="2200" b="1" i="0" u="none" strike="noStrike" kern="1200" cap="none" spc="0" normalizeH="0" baseline="0" noProof="0" dirty="0">
                    <a:ln>
                      <a:noFill/>
                    </a:ln>
                    <a:solidFill>
                      <a:srgbClr val="43B6D1"/>
                    </a:solidFill>
                    <a:effectLst/>
                    <a:uLnTx/>
                    <a:uFillTx/>
                    <a:latin typeface="Calibri"/>
                  </a:rPr>
                  <a:t>Prevention</a:t>
                </a:r>
                <a:r>
                  <a:rPr kumimoji="0" lang="en-US" sz="2200" b="1" i="0" u="none" strike="noStrike" kern="1200" cap="none" spc="0" normalizeH="0" baseline="0" noProof="0" dirty="0">
                    <a:ln>
                      <a:noFill/>
                    </a:ln>
                    <a:solidFill>
                      <a:srgbClr val="32ADD4"/>
                    </a:solidFill>
                    <a:effectLst/>
                    <a:uLnTx/>
                    <a:uFillTx/>
                    <a:latin typeface="Calibri"/>
                  </a:rPr>
                  <a:t> Workforce Development Partnership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ADD4"/>
                    </a:solidFill>
                    <a:effectLst/>
                    <a:uLnTx/>
                    <a:uFillTx/>
                    <a:latin typeface="Calibri"/>
                  </a:rPr>
                  <a:t>(PPSI, ISU/HSEO, U-TuRN and State Partners)</a:t>
                </a:r>
              </a:p>
            </p:txBody>
          </p:sp>
          <p:sp>
            <p:nvSpPr>
              <p:cNvPr id="43" name="AutoShape 8"/>
              <p:cNvSpPr>
                <a:spLocks noChangeArrowheads="1"/>
              </p:cNvSpPr>
              <p:nvPr/>
            </p:nvSpPr>
            <p:spPr bwMode="auto">
              <a:xfrm>
                <a:off x="1742815" y="2905960"/>
                <a:ext cx="6285194" cy="822960"/>
              </a:xfrm>
              <a:prstGeom prst="flowChartAlternateProcess">
                <a:avLst/>
              </a:prstGeom>
              <a:solidFill>
                <a:sysClr val="window" lastClr="FFFFFF"/>
              </a:solidFill>
              <a:ln w="28575">
                <a:solidFill>
                  <a:srgbClr val="A6A6A6"/>
                </a:solidFill>
                <a:miter lim="800000"/>
                <a:headEnd/>
                <a:tailEnd/>
              </a:ln>
            </p:spPr>
            <p:txBody>
              <a:bodyPr anchor="ct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3B6D1"/>
                    </a:solidFill>
                    <a:effectLst/>
                    <a:uLnTx/>
                    <a:uFillTx/>
                    <a:latin typeface="Calibri"/>
                  </a:rPr>
                  <a:t>County-Level Teams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959"/>
                    </a:solidFill>
                    <a:effectLst/>
                    <a:uLnTx/>
                    <a:uFillTx/>
                    <a:latin typeface="Calibri"/>
                  </a:rPr>
                  <a:t>Coordinating Science-based  Trainings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959"/>
                    </a:solidFill>
                    <a:effectLst/>
                    <a:uLnTx/>
                    <a:uFillTx/>
                    <a:latin typeface="Calibri"/>
                  </a:rPr>
                  <a:t>For Implementation of Evidence-Based Preventive Interventions</a:t>
                </a:r>
              </a:p>
            </p:txBody>
          </p:sp>
          <p:sp>
            <p:nvSpPr>
              <p:cNvPr id="44" name="AutoShape 7"/>
              <p:cNvSpPr>
                <a:spLocks noChangeArrowheads="1"/>
              </p:cNvSpPr>
              <p:nvPr/>
            </p:nvSpPr>
            <p:spPr bwMode="auto">
              <a:xfrm>
                <a:off x="2272186" y="4316283"/>
                <a:ext cx="5226452" cy="826593"/>
              </a:xfrm>
              <a:prstGeom prst="flowChartAlternateProcess">
                <a:avLst/>
              </a:prstGeom>
              <a:solidFill>
                <a:sysClr val="window" lastClr="FFFFFF"/>
              </a:solidFill>
              <a:ln w="28575">
                <a:solidFill>
                  <a:srgbClr val="A6A6A6"/>
                </a:solidFill>
                <a:miter lim="800000"/>
                <a:headEnd/>
                <a:tailEnd/>
              </a:ln>
            </p:spPr>
            <p:txBody>
              <a:bodyPr anchor="ct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3B6D1"/>
                    </a:solidFill>
                    <a:effectLst/>
                    <a:uLnTx/>
                    <a:uFillTx/>
                    <a:latin typeface="Calibri"/>
                  </a:rPr>
                  <a:t>Training/TA Teams at State Regional Level</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959"/>
                    </a:solidFill>
                    <a:effectLst/>
                    <a:uLnTx/>
                    <a:uFillTx/>
                    <a:latin typeface="Calibri"/>
                  </a:rPr>
                  <a:t>Linking Counties to State Management Team and State-Level Training/TA Supports)</a:t>
                </a:r>
              </a:p>
            </p:txBody>
          </p:sp>
        </p:grpSp>
        <p:cxnSp>
          <p:nvCxnSpPr>
            <p:cNvPr id="36" name="Straight Arrow Connector 35"/>
            <p:cNvCxnSpPr/>
            <p:nvPr/>
          </p:nvCxnSpPr>
          <p:spPr>
            <a:xfrm>
              <a:off x="4831358" y="3681855"/>
              <a:ext cx="0" cy="587363"/>
            </a:xfrm>
            <a:prstGeom prst="straightConnector1">
              <a:avLst/>
            </a:prstGeom>
            <a:noFill/>
            <a:ln w="38100" cap="flat" cmpd="sng" algn="ctr">
              <a:solidFill>
                <a:srgbClr val="7F7F7F"/>
              </a:solidFill>
              <a:prstDash val="solid"/>
              <a:headEnd type="triangle" w="med" len="med"/>
              <a:tailEnd type="triangle" w="med" len="med"/>
            </a:ln>
            <a:effectLst/>
          </p:spPr>
        </p:cxnSp>
        <p:cxnSp>
          <p:nvCxnSpPr>
            <p:cNvPr id="37" name="Straight Arrow Connector 36"/>
            <p:cNvCxnSpPr/>
            <p:nvPr/>
          </p:nvCxnSpPr>
          <p:spPr>
            <a:xfrm>
              <a:off x="4831358" y="5095811"/>
              <a:ext cx="0" cy="547023"/>
            </a:xfrm>
            <a:prstGeom prst="straightConnector1">
              <a:avLst/>
            </a:prstGeom>
            <a:noFill/>
            <a:ln w="38100" cap="flat" cmpd="sng" algn="ctr">
              <a:solidFill>
                <a:srgbClr val="7F7F7F"/>
              </a:solidFill>
              <a:prstDash val="solid"/>
              <a:headEnd type="triangle" w="med" len="med"/>
              <a:tailEnd type="triangle" w="med" len="med"/>
            </a:ln>
            <a:effectLst/>
          </p:spPr>
        </p:cxnSp>
        <p:cxnSp>
          <p:nvCxnSpPr>
            <p:cNvPr id="38" name="Straight Arrow Connector 37"/>
            <p:cNvCxnSpPr/>
            <p:nvPr/>
          </p:nvCxnSpPr>
          <p:spPr>
            <a:xfrm>
              <a:off x="1990649" y="3695302"/>
              <a:ext cx="65" cy="1920240"/>
            </a:xfrm>
            <a:prstGeom prst="straightConnector1">
              <a:avLst/>
            </a:prstGeom>
            <a:noFill/>
            <a:ln w="38100" cap="flat" cmpd="sng" algn="ctr">
              <a:solidFill>
                <a:srgbClr val="7F7F7F"/>
              </a:solidFill>
              <a:prstDash val="dash"/>
              <a:headEnd type="triangle" w="med" len="med"/>
              <a:tailEnd type="triangle" w="med" len="med"/>
            </a:ln>
            <a:effectLst/>
          </p:spPr>
        </p:cxnSp>
        <p:cxnSp>
          <p:nvCxnSpPr>
            <p:cNvPr id="39" name="Straight Arrow Connector 38"/>
            <p:cNvCxnSpPr/>
            <p:nvPr/>
          </p:nvCxnSpPr>
          <p:spPr>
            <a:xfrm>
              <a:off x="7583804" y="3695302"/>
              <a:ext cx="65" cy="1920240"/>
            </a:xfrm>
            <a:prstGeom prst="straightConnector1">
              <a:avLst/>
            </a:prstGeom>
            <a:noFill/>
            <a:ln w="38100" cap="flat" cmpd="sng" algn="ctr">
              <a:solidFill>
                <a:srgbClr val="7F7F7F"/>
              </a:solidFill>
              <a:prstDash val="dash"/>
              <a:headEnd type="triangle" w="med" len="med"/>
              <a:tailEnd type="triangle" w="med" len="med"/>
            </a:ln>
            <a:effectLst/>
          </p:spPr>
        </p:cxnSp>
      </p:grpSp>
    </p:spTree>
    <p:extLst>
      <p:ext uri="{BB962C8B-B14F-4D97-AF65-F5344CB8AC3E}">
        <p14:creationId xmlns:p14="http://schemas.microsoft.com/office/powerpoint/2010/main" val="31951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OSPER no triang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20389</TotalTime>
  <Words>3071</Words>
  <Application>Microsoft Office PowerPoint</Application>
  <PresentationFormat>On-screen Show (4:3)</PresentationFormat>
  <Paragraphs>420</Paragraphs>
  <Slides>44</Slides>
  <Notes>26</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44</vt:i4>
      </vt:variant>
    </vt:vector>
  </HeadingPairs>
  <TitlesOfParts>
    <vt:vector size="63" baseType="lpstr">
      <vt:lpstr>Arial</vt:lpstr>
      <vt:lpstr>Calibri</vt:lpstr>
      <vt:lpstr>Calibri Light</vt:lpstr>
      <vt:lpstr>Cambria</vt:lpstr>
      <vt:lpstr>Myriad Pro</vt:lpstr>
      <vt:lpstr>Symbol</vt:lpstr>
      <vt:lpstr>Times</vt:lpstr>
      <vt:lpstr>Times New Roman</vt:lpstr>
      <vt:lpstr>Trebuchet MS</vt:lpstr>
      <vt:lpstr>Wingdings</vt:lpstr>
      <vt:lpstr>Wingdings 2</vt:lpstr>
      <vt:lpstr>P2</vt:lpstr>
      <vt:lpstr>Custom Design</vt:lpstr>
      <vt:lpstr>1_Office Theme</vt:lpstr>
      <vt:lpstr>Revolution</vt:lpstr>
      <vt:lpstr>2_Office Theme</vt:lpstr>
      <vt:lpstr>PROSPER no triangle</vt:lpstr>
      <vt:lpstr>1_P2</vt:lpstr>
      <vt:lpstr>3_Office Theme</vt:lpstr>
      <vt:lpstr>ICUDDR Panel Presentation:   Next Generation of UPC Innovations for Broader Dissemination   4th Annual ICUDDR Conference July, 2019  Presenters:  Richard Spoth, William Crano, Kris Bosworth (Zili Sloboda) Discussants:  Fernando Salazar, Zili Sloboda      </vt:lpstr>
      <vt:lpstr>Background for Panel Presentation:  Steps Toward Broader UPC Dissemination  </vt:lpstr>
      <vt:lpstr>PowerPoint Presentation</vt:lpstr>
      <vt:lpstr> A Vision for UPC Dissemination</vt:lpstr>
      <vt:lpstr>PowerPoint Presentation</vt:lpstr>
      <vt:lpstr>Central to this Vision: Workforce Training Development Network Planning</vt:lpstr>
      <vt:lpstr>Illustration #1 —  PROSPERing Step-by-Step,  State-by-State (P2S)</vt:lpstr>
      <vt:lpstr>Why Use Land-Grant University Extension Systems as a Platform?</vt:lpstr>
      <vt:lpstr>Land Grant University Workforce Training/Technical Assistance Model</vt:lpstr>
      <vt:lpstr>Key Features of P2S Project </vt:lpstr>
      <vt:lpstr>What Is the Rationale for P2S? </vt:lpstr>
      <vt:lpstr>PowerPoint Presentation</vt:lpstr>
      <vt:lpstr>What are the Phases, Steps, Objectives  and Activities for the P2S Project? </vt:lpstr>
      <vt:lpstr>Illustration #2 — The National Behavioral Health  Extension Network (NBH E-Net)</vt:lpstr>
      <vt:lpstr>National Behavioral Health Extension Network (NBH E-Net) Purpose</vt:lpstr>
      <vt:lpstr>NBH E-Net Developmental Phases</vt:lpstr>
      <vt:lpstr>PowerPoint Presentation</vt:lpstr>
      <vt:lpstr>PowerPoint Presentation</vt:lpstr>
      <vt:lpstr>PowerPoint Presentation</vt:lpstr>
      <vt:lpstr>Paper 2:  Claremont’s Certificate Program for the Advanced Study of Media-Based Prevention Science  </vt:lpstr>
      <vt:lpstr>Claremont Graduate University offers</vt:lpstr>
      <vt:lpstr>The program has been designed to cover six key areas of Media-Based Prevention Science: </vt:lpstr>
      <vt:lpstr>Phase 1 - All participants complete: </vt:lpstr>
      <vt:lpstr>Phase 2: Distance Learning Component:</vt:lpstr>
      <vt:lpstr>Phase 3: Practicum</vt:lpstr>
      <vt:lpstr>Steps to Program Implementation</vt:lpstr>
      <vt:lpstr>Participant Comments/Evaluation</vt:lpstr>
      <vt:lpstr>PowerPoint Presentation</vt:lpstr>
      <vt:lpstr>Examples of Realized Media Campaigns</vt:lpstr>
      <vt:lpstr>TEAM VIETNAM</vt:lpstr>
      <vt:lpstr>Lessons Learned</vt:lpstr>
      <vt:lpstr>Lessons Learned (cont’d)</vt:lpstr>
      <vt:lpstr>PowerPoint Presentation</vt:lpstr>
      <vt:lpstr>PowerPoint Presentation</vt:lpstr>
      <vt:lpstr>Intended Audiences</vt:lpstr>
      <vt:lpstr>School Track Courses Coordinator Series</vt:lpstr>
      <vt:lpstr>School Track Courses Implementer Series</vt:lpstr>
      <vt:lpstr>Non-School Applications</vt:lpstr>
      <vt:lpstr>General Changes</vt:lpstr>
      <vt:lpstr>PowerPoint Presentation</vt:lpstr>
      <vt:lpstr>Regional Police Training</vt:lpstr>
      <vt:lpstr>Non-school Youth Programing From Ngo’s, Religious Groups and Other Youth Organizations</vt:lpstr>
      <vt:lpstr>Court System</vt:lpstr>
      <vt:lpstr>Conclusions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1: Overview</dc:title>
  <dc:creator>Jane Todey</dc:creator>
  <cp:lastModifiedBy>Jessica Keene</cp:lastModifiedBy>
  <cp:revision>428</cp:revision>
  <cp:lastPrinted>2019-07-16T21:37:45Z</cp:lastPrinted>
  <dcterms:created xsi:type="dcterms:W3CDTF">2018-10-04T13:05:08Z</dcterms:created>
  <dcterms:modified xsi:type="dcterms:W3CDTF">2019-08-06T16:46:28Z</dcterms:modified>
</cp:coreProperties>
</file>